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751" r:id="rId1"/>
    <p:sldMasterId id="2147484249" r:id="rId2"/>
  </p:sldMasterIdLst>
  <p:notesMasterIdLst>
    <p:notesMasterId r:id="rId46"/>
  </p:notesMasterIdLst>
  <p:handoutMasterIdLst>
    <p:handoutMasterId r:id="rId47"/>
  </p:handoutMasterIdLst>
  <p:sldIdLst>
    <p:sldId id="1049" r:id="rId3"/>
    <p:sldId id="1724" r:id="rId4"/>
    <p:sldId id="1727" r:id="rId5"/>
    <p:sldId id="1725" r:id="rId6"/>
    <p:sldId id="1726" r:id="rId7"/>
    <p:sldId id="1728" r:id="rId8"/>
    <p:sldId id="1730" r:id="rId9"/>
    <p:sldId id="1729" r:id="rId10"/>
    <p:sldId id="1731" r:id="rId11"/>
    <p:sldId id="1732" r:id="rId12"/>
    <p:sldId id="1700" r:id="rId13"/>
    <p:sldId id="1699" r:id="rId14"/>
    <p:sldId id="1701" r:id="rId15"/>
    <p:sldId id="1703" r:id="rId16"/>
    <p:sldId id="1704" r:id="rId17"/>
    <p:sldId id="1706" r:id="rId18"/>
    <p:sldId id="1707" r:id="rId19"/>
    <p:sldId id="1708" r:id="rId20"/>
    <p:sldId id="1709" r:id="rId21"/>
    <p:sldId id="1710" r:id="rId22"/>
    <p:sldId id="1711" r:id="rId23"/>
    <p:sldId id="1686" r:id="rId24"/>
    <p:sldId id="1712" r:id="rId25"/>
    <p:sldId id="1713" r:id="rId26"/>
    <p:sldId id="1714" r:id="rId27"/>
    <p:sldId id="1715" r:id="rId28"/>
    <p:sldId id="1716" r:id="rId29"/>
    <p:sldId id="1717" r:id="rId30"/>
    <p:sldId id="1718" r:id="rId31"/>
    <p:sldId id="1719" r:id="rId32"/>
    <p:sldId id="1720" r:id="rId33"/>
    <p:sldId id="1721" r:id="rId34"/>
    <p:sldId id="1722" r:id="rId35"/>
    <p:sldId id="1733" r:id="rId36"/>
    <p:sldId id="1734" r:id="rId37"/>
    <p:sldId id="1735" r:id="rId38"/>
    <p:sldId id="1736" r:id="rId39"/>
    <p:sldId id="1737" r:id="rId40"/>
    <p:sldId id="1738" r:id="rId41"/>
    <p:sldId id="1740" r:id="rId42"/>
    <p:sldId id="1739" r:id="rId43"/>
    <p:sldId id="1741" r:id="rId44"/>
    <p:sldId id="1742" r:id="rId45"/>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85" autoAdjust="0"/>
    <p:restoredTop sz="83473" autoAdjust="0"/>
  </p:normalViewPr>
  <p:slideViewPr>
    <p:cSldViewPr snapToGrid="0">
      <p:cViewPr varScale="1">
        <p:scale>
          <a:sx n="103" d="100"/>
          <a:sy n="103" d="100"/>
        </p:scale>
        <p:origin x="1840" y="176"/>
      </p:cViewPr>
      <p:guideLst>
        <p:guide orient="horz" pos="2160"/>
        <p:guide pos="2880"/>
      </p:guideLst>
    </p:cSldViewPr>
  </p:slideViewPr>
  <p:outlineViewPr>
    <p:cViewPr>
      <p:scale>
        <a:sx n="33" d="100"/>
        <a:sy n="33" d="100"/>
      </p:scale>
      <p:origin x="0" y="606"/>
    </p:cViewPr>
  </p:outlineViewPr>
  <p:notesTextViewPr>
    <p:cViewPr>
      <p:scale>
        <a:sx n="100" d="100"/>
        <a:sy n="100" d="100"/>
      </p:scale>
      <p:origin x="0" y="0"/>
    </p:cViewPr>
  </p:notesTextViewPr>
  <p:sorterViewPr>
    <p:cViewPr>
      <p:scale>
        <a:sx n="66" d="100"/>
        <a:sy n="66" d="100"/>
      </p:scale>
      <p:origin x="0" y="18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038780-60F8-FEEE-2E19-B6312CF86D08}"/>
              </a:ext>
            </a:extLst>
          </p:cNvPr>
          <p:cNvSpPr>
            <a:spLocks noGrp="1"/>
          </p:cNvSpPr>
          <p:nvPr>
            <p:ph type="hdr" sz="quarter"/>
          </p:nvPr>
        </p:nvSpPr>
        <p:spPr>
          <a:xfrm>
            <a:off x="0" y="0"/>
            <a:ext cx="3038475" cy="46513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3" name="Date Placeholder 2">
            <a:extLst>
              <a:ext uri="{FF2B5EF4-FFF2-40B4-BE49-F238E27FC236}">
                <a16:creationId xmlns:a16="http://schemas.microsoft.com/office/drawing/2014/main" id="{ACEABB10-B331-738A-6619-822741AD0DEC}"/>
              </a:ext>
            </a:extLst>
          </p:cNvPr>
          <p:cNvSpPr>
            <a:spLocks noGrp="1"/>
          </p:cNvSpPr>
          <p:nvPr>
            <p:ph type="dt" sz="quarter" idx="1"/>
          </p:nvPr>
        </p:nvSpPr>
        <p:spPr>
          <a:xfrm>
            <a:off x="3970338" y="0"/>
            <a:ext cx="3038475" cy="46513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6EB720CB-B5F6-D94A-98E2-57C39C2C8BA8}" type="datetimeFigureOut">
              <a:rPr lang="en-US" altLang="zh-CN"/>
              <a:pPr>
                <a:defRPr/>
              </a:pPr>
              <a:t>3/10/25</a:t>
            </a:fld>
            <a:endParaRPr lang="en-US" altLang="zh-CN"/>
          </a:p>
        </p:txBody>
      </p:sp>
      <p:sp>
        <p:nvSpPr>
          <p:cNvPr id="4" name="Footer Placeholder 3">
            <a:extLst>
              <a:ext uri="{FF2B5EF4-FFF2-40B4-BE49-F238E27FC236}">
                <a16:creationId xmlns:a16="http://schemas.microsoft.com/office/drawing/2014/main" id="{479806F8-D38F-AC70-B8EB-0DF4260C585B}"/>
              </a:ext>
            </a:extLst>
          </p:cNvPr>
          <p:cNvSpPr>
            <a:spLocks noGrp="1"/>
          </p:cNvSpPr>
          <p:nvPr>
            <p:ph type="ftr" sz="quarter" idx="2"/>
          </p:nvPr>
        </p:nvSpPr>
        <p:spPr>
          <a:xfrm>
            <a:off x="0" y="8829675"/>
            <a:ext cx="3038475" cy="465138"/>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5" name="Slide Number Placeholder 4">
            <a:extLst>
              <a:ext uri="{FF2B5EF4-FFF2-40B4-BE49-F238E27FC236}">
                <a16:creationId xmlns:a16="http://schemas.microsoft.com/office/drawing/2014/main" id="{4E6918A9-6BE6-761D-F208-3C70A5FC5A48}"/>
              </a:ext>
            </a:extLst>
          </p:cNvPr>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257B129-6D6F-CD47-A084-0E2804BEE2E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626C0E-DCB8-62E0-26F0-73E05A1D9456}"/>
              </a:ext>
            </a:extLst>
          </p:cNvPr>
          <p:cNvSpPr>
            <a:spLocks noGrp="1"/>
          </p:cNvSpPr>
          <p:nvPr>
            <p:ph type="hdr" sz="quarter"/>
          </p:nvPr>
        </p:nvSpPr>
        <p:spPr>
          <a:xfrm>
            <a:off x="0" y="0"/>
            <a:ext cx="3038475" cy="465138"/>
          </a:xfrm>
          <a:prstGeom prst="rect">
            <a:avLst/>
          </a:prstGeom>
        </p:spPr>
        <p:txBody>
          <a:bodyPr vert="horz" wrap="square" lIns="93177" tIns="46589" rIns="93177" bIns="46589" numCol="1" anchor="t" anchorCtr="0" compatLnSpc="1">
            <a:prstTxWarp prst="textNoShape">
              <a:avLst/>
            </a:prstTxWarp>
          </a:bodyPr>
          <a:lstStyle>
            <a:lvl1pPr eaLnBrk="1" hangingPunct="1">
              <a:defRPr sz="1200"/>
            </a:lvl1pPr>
          </a:lstStyle>
          <a:p>
            <a:pPr>
              <a:defRPr/>
            </a:pPr>
            <a:endParaRPr lang="en-US" altLang="zh-CN"/>
          </a:p>
        </p:txBody>
      </p:sp>
      <p:sp>
        <p:nvSpPr>
          <p:cNvPr id="3" name="Date Placeholder 2">
            <a:extLst>
              <a:ext uri="{FF2B5EF4-FFF2-40B4-BE49-F238E27FC236}">
                <a16:creationId xmlns:a16="http://schemas.microsoft.com/office/drawing/2014/main" id="{30AE7DAD-5AE5-B083-A251-CC4606B2D409}"/>
              </a:ext>
            </a:extLst>
          </p:cNvPr>
          <p:cNvSpPr>
            <a:spLocks noGrp="1"/>
          </p:cNvSpPr>
          <p:nvPr>
            <p:ph type="dt"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62C4DFC-B27A-D24F-8941-C8F56FD6F6F7}" type="datetimeFigureOut">
              <a:rPr lang="en-US" altLang="zh-CN"/>
              <a:pPr>
                <a:defRPr/>
              </a:pPr>
              <a:t>3/10/25</a:t>
            </a:fld>
            <a:endParaRPr lang="en-US" altLang="zh-CN"/>
          </a:p>
        </p:txBody>
      </p:sp>
      <p:sp>
        <p:nvSpPr>
          <p:cNvPr id="4" name="Slide Image Placeholder 3">
            <a:extLst>
              <a:ext uri="{FF2B5EF4-FFF2-40B4-BE49-F238E27FC236}">
                <a16:creationId xmlns:a16="http://schemas.microsoft.com/office/drawing/2014/main" id="{59FD25E7-6F30-42BE-C1E7-04FBD497AABC}"/>
              </a:ext>
            </a:extLst>
          </p:cNvPr>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id="{A1DE261F-BFDC-3BF0-64B6-B01D61FBAEBC}"/>
              </a:ext>
            </a:extLst>
          </p:cNvPr>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7B02D45-8AD8-0BCD-03FA-12513E0DEE9E}"/>
              </a:ext>
            </a:extLst>
          </p:cNvPr>
          <p:cNvSpPr>
            <a:spLocks noGrp="1"/>
          </p:cNvSpPr>
          <p:nvPr>
            <p:ph type="ftr" sz="quarter" idx="4"/>
          </p:nvPr>
        </p:nvSpPr>
        <p:spPr>
          <a:xfrm>
            <a:off x="0" y="8829675"/>
            <a:ext cx="3038475" cy="465138"/>
          </a:xfrm>
          <a:prstGeom prst="rect">
            <a:avLst/>
          </a:prstGeom>
        </p:spPr>
        <p:txBody>
          <a:bodyPr vert="horz" wrap="square" lIns="93177" tIns="46589" rIns="93177" bIns="46589" numCol="1" anchor="b" anchorCtr="0" compatLnSpc="1">
            <a:prstTxWarp prst="textNoShape">
              <a:avLst/>
            </a:prstTxWarp>
          </a:bodyPr>
          <a:lstStyle>
            <a:lvl1pPr eaLnBrk="1" hangingPunct="1">
              <a:defRPr sz="1200"/>
            </a:lvl1pPr>
          </a:lstStyle>
          <a:p>
            <a:pPr>
              <a:defRPr/>
            </a:pPr>
            <a:endParaRPr lang="en-US" altLang="zh-CN"/>
          </a:p>
        </p:txBody>
      </p:sp>
      <p:sp>
        <p:nvSpPr>
          <p:cNvPr id="7" name="Slide Number Placeholder 6">
            <a:extLst>
              <a:ext uri="{FF2B5EF4-FFF2-40B4-BE49-F238E27FC236}">
                <a16:creationId xmlns:a16="http://schemas.microsoft.com/office/drawing/2014/main" id="{B6FB79D9-90AA-0D85-42A9-46E2D030FD26}"/>
              </a:ext>
            </a:extLst>
          </p:cNvPr>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D71CFBC3-FF85-B147-A6BC-151B2B22EAD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ature.com/articles/s41598-022-08355-1#ref-CR1"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nature.com/articles/s41598-022-08355-1#ref-CR4" TargetMode="External"/><Relationship Id="rId4" Type="http://schemas.openxmlformats.org/officeDocument/2006/relationships/hyperlink" Target="https://www.nature.com/articles/s41598-022-08355-1#ref-CR2"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3088A007-ECFF-3073-30C7-0B96355675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6AAB59B-5FCB-CE46-A541-FFFD78224C62}" type="slidenum">
              <a:rPr lang="zh-TW" altLang="en-US" smtClean="0">
                <a:solidFill>
                  <a:srgbClr val="000000"/>
                </a:solidFill>
              </a:rPr>
              <a:pPr/>
              <a:t>2</a:t>
            </a:fld>
            <a:endParaRPr lang="en-US" altLang="zh-TW">
              <a:solidFill>
                <a:srgbClr val="000000"/>
              </a:solidFill>
            </a:endParaRPr>
          </a:p>
        </p:txBody>
      </p:sp>
      <p:sp>
        <p:nvSpPr>
          <p:cNvPr id="10243" name="Rectangle 2">
            <a:extLst>
              <a:ext uri="{FF2B5EF4-FFF2-40B4-BE49-F238E27FC236}">
                <a16:creationId xmlns:a16="http://schemas.microsoft.com/office/drawing/2014/main" id="{57D62F66-BFA0-DB85-14CB-0D5E045BE82B}"/>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5D3F4949-63D1-4680-14CE-22E9B20D7EEA}"/>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7E58290-BBD1-FFBD-D533-F115DFDFB5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481C86E-7089-EE41-998B-5F3928F08FD5}" type="slidenum">
              <a:rPr lang="zh-TW" altLang="en-US" smtClean="0">
                <a:solidFill>
                  <a:srgbClr val="000000"/>
                </a:solidFill>
              </a:rPr>
              <a:pPr/>
              <a:t>11</a:t>
            </a:fld>
            <a:endParaRPr lang="en-US" altLang="zh-TW">
              <a:solidFill>
                <a:srgbClr val="000000"/>
              </a:solidFill>
            </a:endParaRPr>
          </a:p>
        </p:txBody>
      </p:sp>
      <p:sp>
        <p:nvSpPr>
          <p:cNvPr id="28675" name="Rectangle 2">
            <a:extLst>
              <a:ext uri="{FF2B5EF4-FFF2-40B4-BE49-F238E27FC236}">
                <a16:creationId xmlns:a16="http://schemas.microsoft.com/office/drawing/2014/main" id="{908F2D68-19CE-FFDC-8E38-04BB91E01ABE}"/>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55AD38EA-3878-89EC-4C67-933BDD32F8C3}"/>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DF99D20-BA0E-D057-5D59-4C8CD1B487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0C5937C-8590-E34C-8042-B6C315137945}" type="slidenum">
              <a:rPr lang="zh-TW" altLang="en-US" smtClean="0">
                <a:solidFill>
                  <a:srgbClr val="000000"/>
                </a:solidFill>
              </a:rPr>
              <a:pPr/>
              <a:t>12</a:t>
            </a:fld>
            <a:endParaRPr lang="en-US" altLang="zh-TW">
              <a:solidFill>
                <a:srgbClr val="000000"/>
              </a:solidFill>
            </a:endParaRPr>
          </a:p>
        </p:txBody>
      </p:sp>
      <p:sp>
        <p:nvSpPr>
          <p:cNvPr id="30723" name="Rectangle 2">
            <a:extLst>
              <a:ext uri="{FF2B5EF4-FFF2-40B4-BE49-F238E27FC236}">
                <a16:creationId xmlns:a16="http://schemas.microsoft.com/office/drawing/2014/main" id="{08C41E56-4430-6A84-2C9B-D2F748472151}"/>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a:extLst>
              <a:ext uri="{FF2B5EF4-FFF2-40B4-BE49-F238E27FC236}">
                <a16:creationId xmlns:a16="http://schemas.microsoft.com/office/drawing/2014/main" id="{B7486AD7-C991-47CC-43A8-815E44D53D77}"/>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75745F3-F5A4-8B20-9214-E1BB837C91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C907609-56F1-6E44-ADBA-F6AC7EB5BB59}" type="slidenum">
              <a:rPr lang="zh-TW" altLang="en-US" smtClean="0">
                <a:solidFill>
                  <a:srgbClr val="000000"/>
                </a:solidFill>
              </a:rPr>
              <a:pPr/>
              <a:t>13</a:t>
            </a:fld>
            <a:endParaRPr lang="en-US" altLang="zh-TW">
              <a:solidFill>
                <a:srgbClr val="000000"/>
              </a:solidFill>
            </a:endParaRPr>
          </a:p>
        </p:txBody>
      </p:sp>
      <p:sp>
        <p:nvSpPr>
          <p:cNvPr id="32771" name="Rectangle 2">
            <a:extLst>
              <a:ext uri="{FF2B5EF4-FFF2-40B4-BE49-F238E27FC236}">
                <a16:creationId xmlns:a16="http://schemas.microsoft.com/office/drawing/2014/main" id="{8DA9944C-9A95-4DBE-4742-6DFC1BDE706A}"/>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a:extLst>
              <a:ext uri="{FF2B5EF4-FFF2-40B4-BE49-F238E27FC236}">
                <a16:creationId xmlns:a16="http://schemas.microsoft.com/office/drawing/2014/main" id="{9D2E12AB-9151-4DD7-8DB9-BE001F45CE22}"/>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693BAF26-8C32-30C6-A818-E3D53D20D3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4C41402-135A-654B-8817-E868DCCFBA31}" type="slidenum">
              <a:rPr lang="zh-TW" altLang="en-US" smtClean="0">
                <a:solidFill>
                  <a:srgbClr val="000000"/>
                </a:solidFill>
              </a:rPr>
              <a:pPr/>
              <a:t>14</a:t>
            </a:fld>
            <a:endParaRPr lang="en-US" altLang="zh-TW">
              <a:solidFill>
                <a:srgbClr val="000000"/>
              </a:solidFill>
            </a:endParaRPr>
          </a:p>
        </p:txBody>
      </p:sp>
      <p:sp>
        <p:nvSpPr>
          <p:cNvPr id="34819" name="Rectangle 2">
            <a:extLst>
              <a:ext uri="{FF2B5EF4-FFF2-40B4-BE49-F238E27FC236}">
                <a16:creationId xmlns:a16="http://schemas.microsoft.com/office/drawing/2014/main" id="{77520EA5-E8EF-2E3F-3266-AD6A7606ED8F}"/>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a:extLst>
              <a:ext uri="{FF2B5EF4-FFF2-40B4-BE49-F238E27FC236}">
                <a16:creationId xmlns:a16="http://schemas.microsoft.com/office/drawing/2014/main" id="{4E93FD0E-5DC3-82F3-CA98-2CF50CD1A724}"/>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CD4C3B4-508B-7266-AEAC-67AB239DA3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6BE971E-E93D-094A-813F-85C6DF06E1E8}" type="slidenum">
              <a:rPr lang="zh-TW" altLang="en-US" smtClean="0">
                <a:solidFill>
                  <a:srgbClr val="000000"/>
                </a:solidFill>
              </a:rPr>
              <a:pPr/>
              <a:t>15</a:t>
            </a:fld>
            <a:endParaRPr lang="en-US" altLang="zh-TW">
              <a:solidFill>
                <a:srgbClr val="000000"/>
              </a:solidFill>
            </a:endParaRPr>
          </a:p>
        </p:txBody>
      </p:sp>
      <p:sp>
        <p:nvSpPr>
          <p:cNvPr id="36867" name="Rectangle 2">
            <a:extLst>
              <a:ext uri="{FF2B5EF4-FFF2-40B4-BE49-F238E27FC236}">
                <a16:creationId xmlns:a16="http://schemas.microsoft.com/office/drawing/2014/main" id="{5F841672-5412-F426-AD16-112C923C1013}"/>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33DF9B2C-5BAE-BF96-4574-E1227F01EC79}"/>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a:t>
            </a:r>
            <a:r>
              <a:rPr lang="en-US" altLang="zh-CN" dirty="0" err="1"/>
              <a:t>x,y</a:t>
            </a:r>
            <a:r>
              <a:rPr lang="en-US" altLang="zh-CN" dirty="0"/>
              <a:t>)</a:t>
            </a:r>
            <a:r>
              <a:rPr lang="zh-CN" altLang="en-US" dirty="0"/>
              <a:t>代表一个像素</a:t>
            </a:r>
            <a:endParaRPr lang="ru-RU"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8D745B-A12D-5E42-874A-523F71480D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586AB0E-BCFE-DB47-9484-57ECBDA9A2D6}" type="slidenum">
              <a:rPr lang="zh-TW" altLang="en-US" smtClean="0">
                <a:solidFill>
                  <a:srgbClr val="000000"/>
                </a:solidFill>
              </a:rPr>
              <a:pPr/>
              <a:t>16</a:t>
            </a:fld>
            <a:endParaRPr lang="en-US" altLang="zh-TW">
              <a:solidFill>
                <a:srgbClr val="000000"/>
              </a:solidFill>
            </a:endParaRPr>
          </a:p>
        </p:txBody>
      </p:sp>
      <p:sp>
        <p:nvSpPr>
          <p:cNvPr id="38915" name="Rectangle 2">
            <a:extLst>
              <a:ext uri="{FF2B5EF4-FFF2-40B4-BE49-F238E27FC236}">
                <a16:creationId xmlns:a16="http://schemas.microsoft.com/office/drawing/2014/main" id="{CC5C3C08-890A-21C0-78F1-0523AF7E1C60}"/>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a:extLst>
              <a:ext uri="{FF2B5EF4-FFF2-40B4-BE49-F238E27FC236}">
                <a16:creationId xmlns:a16="http://schemas.microsoft.com/office/drawing/2014/main" id="{10294D0E-35BB-DF87-20B7-45928D7907ED}"/>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6A07B6A2-F036-11B7-1B6E-854B8A6B355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F56B602-A598-4F45-86C6-648B5EC32471}" type="slidenum">
              <a:rPr lang="zh-TW" altLang="en-US" smtClean="0">
                <a:solidFill>
                  <a:srgbClr val="000000"/>
                </a:solidFill>
              </a:rPr>
              <a:pPr/>
              <a:t>17</a:t>
            </a:fld>
            <a:endParaRPr lang="en-US" altLang="zh-TW">
              <a:solidFill>
                <a:srgbClr val="000000"/>
              </a:solidFill>
            </a:endParaRPr>
          </a:p>
        </p:txBody>
      </p:sp>
      <p:sp>
        <p:nvSpPr>
          <p:cNvPr id="40963" name="Rectangle 2">
            <a:extLst>
              <a:ext uri="{FF2B5EF4-FFF2-40B4-BE49-F238E27FC236}">
                <a16:creationId xmlns:a16="http://schemas.microsoft.com/office/drawing/2014/main" id="{58AA429A-D269-80B2-5F3C-DE2A4CD6B85B}"/>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F97A4C67-4822-1C3C-2498-6C5357779A4C}"/>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2AB45CB-7911-2BD1-F131-D24E0B43D8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3D14881-D3A1-6B4D-932F-097E25AEE6C1}" type="slidenum">
              <a:rPr lang="zh-TW" altLang="en-US" smtClean="0">
                <a:solidFill>
                  <a:srgbClr val="000000"/>
                </a:solidFill>
              </a:rPr>
              <a:pPr/>
              <a:t>18</a:t>
            </a:fld>
            <a:endParaRPr lang="en-US" altLang="zh-TW">
              <a:solidFill>
                <a:srgbClr val="000000"/>
              </a:solidFill>
            </a:endParaRPr>
          </a:p>
        </p:txBody>
      </p:sp>
      <p:sp>
        <p:nvSpPr>
          <p:cNvPr id="43011" name="Rectangle 2">
            <a:extLst>
              <a:ext uri="{FF2B5EF4-FFF2-40B4-BE49-F238E27FC236}">
                <a16:creationId xmlns:a16="http://schemas.microsoft.com/office/drawing/2014/main" id="{1CAF5039-3726-6389-BCAD-55D69C130746}"/>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B800122C-306E-5781-B4DA-D74245F0A482}"/>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5406FC5F-1386-0491-9E8A-A745C40DEF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BA1A714-53C0-D24A-A9EA-ABCC3156F14B}" type="slidenum">
              <a:rPr lang="zh-TW" altLang="en-US" smtClean="0">
                <a:solidFill>
                  <a:srgbClr val="000000"/>
                </a:solidFill>
              </a:rPr>
              <a:pPr/>
              <a:t>19</a:t>
            </a:fld>
            <a:endParaRPr lang="en-US" altLang="zh-TW">
              <a:solidFill>
                <a:srgbClr val="000000"/>
              </a:solidFill>
            </a:endParaRPr>
          </a:p>
        </p:txBody>
      </p:sp>
      <p:sp>
        <p:nvSpPr>
          <p:cNvPr id="45059" name="Rectangle 2">
            <a:extLst>
              <a:ext uri="{FF2B5EF4-FFF2-40B4-BE49-F238E27FC236}">
                <a16:creationId xmlns:a16="http://schemas.microsoft.com/office/drawing/2014/main" id="{8187308F-8D5E-E136-C6F9-91C66A68A1D6}"/>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B45BB3A9-E126-265E-488A-E3FCC0CE1192}"/>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A70B3417-E594-3FEB-96C8-86F8D1D30C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D117259-CDAA-054A-AA6C-E51E29FF86F1}" type="slidenum">
              <a:rPr lang="zh-TW" altLang="en-US" smtClean="0">
                <a:solidFill>
                  <a:srgbClr val="000000"/>
                </a:solidFill>
              </a:rPr>
              <a:pPr/>
              <a:t>20</a:t>
            </a:fld>
            <a:endParaRPr lang="en-US" altLang="zh-TW">
              <a:solidFill>
                <a:srgbClr val="000000"/>
              </a:solidFill>
            </a:endParaRPr>
          </a:p>
        </p:txBody>
      </p:sp>
      <p:sp>
        <p:nvSpPr>
          <p:cNvPr id="47107" name="Rectangle 2">
            <a:extLst>
              <a:ext uri="{FF2B5EF4-FFF2-40B4-BE49-F238E27FC236}">
                <a16:creationId xmlns:a16="http://schemas.microsoft.com/office/drawing/2014/main" id="{432A5EE7-C046-552D-43AD-4F83E18DFCD4}"/>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82833666-FC66-3645-5FE1-1FE33B6D5AD5}"/>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C758BD44-3CA0-14FD-7EE4-0AC8B8DD44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7CECF04-5093-754E-AE3C-D159ABD086D4}" type="slidenum">
              <a:rPr lang="zh-TW" altLang="en-US" smtClean="0">
                <a:solidFill>
                  <a:srgbClr val="000000"/>
                </a:solidFill>
              </a:rPr>
              <a:pPr/>
              <a:t>3</a:t>
            </a:fld>
            <a:endParaRPr lang="en-US" altLang="zh-TW">
              <a:solidFill>
                <a:srgbClr val="000000"/>
              </a:solidFill>
            </a:endParaRPr>
          </a:p>
        </p:txBody>
      </p:sp>
      <p:sp>
        <p:nvSpPr>
          <p:cNvPr id="12291" name="Rectangle 2">
            <a:extLst>
              <a:ext uri="{FF2B5EF4-FFF2-40B4-BE49-F238E27FC236}">
                <a16:creationId xmlns:a16="http://schemas.microsoft.com/office/drawing/2014/main" id="{8AFAB3A5-2F3E-C718-4800-9C0EB7B4C5AF}"/>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2" name="Rectangle 3">
            <a:extLst>
              <a:ext uri="{FF2B5EF4-FFF2-40B4-BE49-F238E27FC236}">
                <a16:creationId xmlns:a16="http://schemas.microsoft.com/office/drawing/2014/main" id="{9358960E-C909-A2B4-EEAB-18BBE34EF3E7}"/>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solidFill>
                  <a:srgbClr val="000000"/>
                </a:solidFill>
                <a:latin typeface="Microsoft JhengHei" panose="020B0604030504040204" pitchFamily="34" charset="-120"/>
                <a:ea typeface="Microsoft JhengHei" panose="020B0604030504040204" pitchFamily="34" charset="-120"/>
              </a:rPr>
              <a:t>影像分割可用于通过分析农作物的植被指数来估计农作物产量。植被指数是使用农作物的光谱反射率计算的，这可以通过遥感进行测量。然后可以将图像分割技术应用于这些图像以识别和计算作物，从而可以准确估计作物产量。</a:t>
            </a:r>
            <a:endParaRPr lang="en-US" altLang="zh-CN">
              <a:solidFill>
                <a:srgbClr val="000000"/>
              </a:solidFill>
              <a:latin typeface="Microsoft JhengHei" panose="020B0604030504040204" pitchFamily="34" charset="-120"/>
              <a:ea typeface="Microsoft JhengHei" panose="020B0604030504040204" pitchFamily="34" charset="-120"/>
            </a:endParaRPr>
          </a:p>
          <a:p>
            <a:pPr eaLnBrk="1" hangingPunct="1">
              <a:spcBef>
                <a:spcPct val="0"/>
              </a:spcBef>
            </a:pPr>
            <a:r>
              <a:rPr lang="zh-CN" altLang="en-US">
                <a:solidFill>
                  <a:srgbClr val="000000"/>
                </a:solidFill>
                <a:latin typeface="Microsoft JhengHei" panose="020B0604030504040204" pitchFamily="34" charset="-120"/>
                <a:ea typeface="Microsoft JhengHei" panose="020B0604030504040204" pitchFamily="34" charset="-120"/>
              </a:rPr>
              <a:t>杂草检测是图像分割在农业中的另一个重要应用。传统的杂草检测方法涉及体力劳动，耗时。图像分割技术可以帮助农民实时检测杂草，使他们能够及时采取行动清除杂草。</a:t>
            </a:r>
            <a:endParaRPr lang="en-US" altLang="zh-CN">
              <a:solidFill>
                <a:srgbClr val="000000"/>
              </a:solidFill>
              <a:latin typeface="Microsoft JhengHei" panose="020B0604030504040204" pitchFamily="34" charset="-120"/>
              <a:ea typeface="Microsoft JhengHei" panose="020B0604030504040204" pitchFamily="34" charset="-120"/>
            </a:endParaRPr>
          </a:p>
          <a:p>
            <a:pPr eaLnBrk="1" hangingPunct="1">
              <a:spcBef>
                <a:spcPct val="0"/>
              </a:spcBef>
            </a:pPr>
            <a:endParaRPr lang="en-US" altLang="zh-CN"/>
          </a:p>
          <a:p>
            <a:pPr eaLnBrk="1" hangingPunct="1">
              <a:spcBef>
                <a:spcPct val="0"/>
              </a:spcBef>
            </a:pPr>
            <a:r>
              <a:rPr lang="zh-CN" altLang="en-US">
                <a:solidFill>
                  <a:srgbClr val="000000"/>
                </a:solidFill>
                <a:latin typeface="Microsoft JhengHei" panose="020B0604030504040204" pitchFamily="34" charset="-120"/>
                <a:ea typeface="Microsoft JhengHei" panose="020B0604030504040204" pitchFamily="34" charset="-120"/>
              </a:rPr>
              <a:t>在游戏行业，图像分割用于创建逼真的沉浸式游戏环境。该技术用于分离游戏元素，例如角色、对象和背景。这允许游戏开发人员独立作每个组件，从而产生更具动态性和交互性的游戏。图像分割还用于检测和跟踪玩家的移动，这对于需要运动控制的游戏至关重要。</a:t>
            </a:r>
            <a:endParaRPr lang="en-US" altLang="zh-CN">
              <a:solidFill>
                <a:srgbClr val="000000"/>
              </a:solidFill>
              <a:latin typeface="Microsoft JhengHei" panose="020B0604030504040204" pitchFamily="34" charset="-120"/>
              <a:ea typeface="Microsoft JhengHei" panose="020B0604030504040204" pitchFamily="34" charset="-120"/>
            </a:endParaRPr>
          </a:p>
          <a:p>
            <a:pPr eaLnBrk="1" hangingPunct="1">
              <a:spcBef>
                <a:spcPct val="0"/>
              </a:spcBef>
            </a:pPr>
            <a:r>
              <a:rPr lang="zh-CN" altLang="en-US">
                <a:solidFill>
                  <a:srgbClr val="000000"/>
                </a:solidFill>
                <a:latin typeface="Microsoft JhengHei" panose="020B0604030504040204" pitchFamily="34" charset="-120"/>
                <a:ea typeface="Microsoft JhengHei" panose="020B0604030504040204" pitchFamily="34" charset="-120"/>
              </a:rPr>
              <a:t>图像分割在 </a:t>
            </a:r>
            <a:r>
              <a:rPr lang="en-US" altLang="zh-CN">
                <a:solidFill>
                  <a:srgbClr val="000000"/>
                </a:solidFill>
                <a:latin typeface="Microsoft JhengHei" panose="020B0604030504040204" pitchFamily="34" charset="-120"/>
                <a:ea typeface="Microsoft JhengHei" panose="020B0604030504040204" pitchFamily="34" charset="-120"/>
              </a:rPr>
              <a:t>VR </a:t>
            </a:r>
            <a:r>
              <a:rPr lang="zh-CN" altLang="en-US">
                <a:solidFill>
                  <a:srgbClr val="000000"/>
                </a:solidFill>
                <a:latin typeface="Microsoft JhengHei" panose="020B0604030504040204" pitchFamily="34" charset="-120"/>
                <a:ea typeface="Microsoft JhengHei" panose="020B0604030504040204" pitchFamily="34" charset="-120"/>
              </a:rPr>
              <a:t>中用于创建逼真的交互式虚拟环境。该技术用于将虚拟对象与背景分离，从而为用户提供更加身临其境的体验。图像分割还在 </a:t>
            </a:r>
            <a:r>
              <a:rPr lang="en-US" altLang="zh-CN">
                <a:solidFill>
                  <a:srgbClr val="000000"/>
                </a:solidFill>
                <a:latin typeface="Microsoft JhengHei" panose="020B0604030504040204" pitchFamily="34" charset="-120"/>
                <a:ea typeface="Microsoft JhengHei" panose="020B0604030504040204" pitchFamily="34" charset="-120"/>
              </a:rPr>
              <a:t>VR </a:t>
            </a:r>
            <a:r>
              <a:rPr lang="zh-CN" altLang="en-US">
                <a:solidFill>
                  <a:srgbClr val="000000"/>
                </a:solidFill>
                <a:latin typeface="Microsoft JhengHei" panose="020B0604030504040204" pitchFamily="34" charset="-120"/>
                <a:ea typeface="Microsoft JhengHei" panose="020B0604030504040204" pitchFamily="34" charset="-120"/>
              </a:rPr>
              <a:t>中用于手势识别，允许用户使用手部动作与虚拟对象进行交互。</a:t>
            </a:r>
            <a:endParaRPr lang="en-US" altLang="zh-CN">
              <a:solidFill>
                <a:srgbClr val="000000"/>
              </a:solidFill>
              <a:latin typeface="Microsoft JhengHei" panose="020B0604030504040204" pitchFamily="34" charset="-120"/>
              <a:ea typeface="Microsoft JhengHei" panose="020B0604030504040204" pitchFamily="34" charset="-120"/>
            </a:endParaRPr>
          </a:p>
          <a:p>
            <a:pPr eaLnBrk="1" hangingPunct="1">
              <a:spcBef>
                <a:spcPct val="0"/>
              </a:spcBef>
            </a:pPr>
            <a:endParaRPr lang="en-US" altLang="zh-CN">
              <a:solidFill>
                <a:srgbClr val="000000"/>
              </a:solidFill>
              <a:latin typeface="Microsoft JhengHei" panose="020B0604030504040204" pitchFamily="34" charset="-120"/>
              <a:ea typeface="Microsoft JhengHei" panose="020B0604030504040204" pitchFamily="34" charset="-120"/>
            </a:endParaRPr>
          </a:p>
          <a:p>
            <a:pPr eaLnBrk="1" hangingPunct="1">
              <a:spcBef>
                <a:spcPct val="0"/>
              </a:spcBef>
            </a:pPr>
            <a:r>
              <a:rPr lang="zh-CN" altLang="en-US">
                <a:solidFill>
                  <a:srgbClr val="222222"/>
                </a:solidFill>
                <a:latin typeface="Microsoft JhengHei" panose="020B0604030504040204" pitchFamily="34" charset="-120"/>
                <a:ea typeface="Microsoft JhengHei" panose="020B0604030504040204" pitchFamily="34" charset="-120"/>
              </a:rPr>
              <a:t>使用多重免疫荧光 （</a:t>
            </a:r>
            <a:r>
              <a:rPr lang="en-US" altLang="zh-CN">
                <a:solidFill>
                  <a:srgbClr val="222222"/>
                </a:solidFill>
                <a:latin typeface="Microsoft JhengHei" panose="020B0604030504040204" pitchFamily="34" charset="-120"/>
                <a:ea typeface="Microsoft JhengHei" panose="020B0604030504040204" pitchFamily="34" charset="-120"/>
              </a:rPr>
              <a:t>MxIF</a:t>
            </a:r>
            <a:r>
              <a:rPr lang="zh-CN" altLang="en-US">
                <a:solidFill>
                  <a:srgbClr val="222222"/>
                </a:solidFill>
                <a:latin typeface="Microsoft JhengHei" panose="020B0604030504040204" pitchFamily="34" charset="-120"/>
                <a:ea typeface="Microsoft JhengHei" panose="020B0604030504040204" pitchFamily="34" charset="-120"/>
              </a:rPr>
              <a:t>） 图像进行细胞分析有助于更准确地对免疫治疗进行患者分层。</a:t>
            </a:r>
            <a:endParaRPr lang="en-US" altLang="zh-CN">
              <a:solidFill>
                <a:srgbClr val="000000"/>
              </a:solidFill>
              <a:latin typeface="Microsoft JhengHei" panose="020B0604030504040204" pitchFamily="34" charset="-120"/>
              <a:ea typeface="Microsoft JhengHei" panose="020B0604030504040204" pitchFamily="34" charset="-120"/>
            </a:endParaRPr>
          </a:p>
          <a:p>
            <a:pPr eaLnBrk="1" hangingPunct="1">
              <a:spcBef>
                <a:spcPct val="0"/>
              </a:spcBef>
            </a:pPr>
            <a:r>
              <a:rPr lang="zh-CN" altLang="en-US">
                <a:solidFill>
                  <a:srgbClr val="222222"/>
                </a:solidFill>
                <a:latin typeface="Microsoft JhengHei" panose="020B0604030504040204" pitchFamily="34" charset="-120"/>
                <a:ea typeface="Microsoft JhengHei" panose="020B0604030504040204" pitchFamily="34" charset="-120"/>
              </a:rPr>
              <a:t>免疫肿瘤学分析需要对肿瘤微环境进行详细评估</a:t>
            </a:r>
            <a:r>
              <a:rPr lang="en-US" altLang="zh-CN" baseline="30000">
                <a:solidFill>
                  <a:srgbClr val="006699"/>
                </a:solidFill>
                <a:latin typeface="Microsoft JhengHei" panose="020B0604030504040204" pitchFamily="34" charset="-120"/>
                <a:ea typeface="Microsoft JhengHei" panose="020B0604030504040204" pitchFamily="34" charset="-120"/>
                <a:hlinkClick r:id="rId3" tooltip="Koelzer, V. H., Sirinukunwattana, K., Rittscher, J. &amp; Mertz, K. D. Precision immunoprofiling by image analysis and artificial intelligence. Virchows Arch. 474, 511–522 (2019)."/>
              </a:rPr>
              <a:t>1</a:t>
            </a:r>
            <a:r>
              <a:rPr lang="zh-CN" altLang="en-US">
                <a:solidFill>
                  <a:srgbClr val="222222"/>
                </a:solidFill>
                <a:latin typeface="Microsoft JhengHei" panose="020B0604030504040204" pitchFamily="34" charset="-120"/>
                <a:ea typeface="Microsoft JhengHei" panose="020B0604030504040204" pitchFamily="34" charset="-120"/>
              </a:rPr>
              <a:t>。这包括识别和定量不同的免疫细胞亚群、它们的空间排列以及这些细胞上免疫检查点标志物的表达</a:t>
            </a:r>
            <a:r>
              <a:rPr lang="en-US" altLang="zh-CN" baseline="30000">
                <a:solidFill>
                  <a:srgbClr val="006699"/>
                </a:solidFill>
                <a:latin typeface="Microsoft JhengHei" panose="020B0604030504040204" pitchFamily="34" charset="-120"/>
                <a:ea typeface="Microsoft JhengHei" panose="020B0604030504040204" pitchFamily="34" charset="-120"/>
                <a:hlinkClick r:id="rId4" tooltip="Ung, C., Kockx, M. &amp; Waumans, Y. Digital pathology in immuno-oncology—A roadmap for clinical development. Expert Rev. Precis. Med. Drug Dev. 2, 9–19 (2017)."/>
              </a:rPr>
              <a:t>2</a:t>
            </a:r>
            <a:r>
              <a:rPr lang="zh-CN" altLang="en-US">
                <a:solidFill>
                  <a:srgbClr val="222222"/>
                </a:solidFill>
                <a:latin typeface="Microsoft JhengHei" panose="020B0604030504040204" pitchFamily="34" charset="-120"/>
                <a:ea typeface="Microsoft JhengHei" panose="020B0604030504040204" pitchFamily="34" charset="-120"/>
              </a:rPr>
              <a:t>。同时表征免疫和肿瘤相关通路可以更准确地为免疫治疗进行患者分层 </a:t>
            </a:r>
            <a:r>
              <a:rPr lang="en-US" altLang="zh-CN" baseline="30000">
                <a:solidFill>
                  <a:srgbClr val="006699"/>
                </a:solidFill>
                <a:latin typeface="Microsoft JhengHei" panose="020B0604030504040204" pitchFamily="34" charset="-120"/>
                <a:ea typeface="Microsoft JhengHei" panose="020B0604030504040204" pitchFamily="34" charset="-120"/>
                <a:hlinkClick r:id="rId5" tooltip="Gerdes, M. J. et al. Highly multiplexed single-cell analysis of formalin-fixed, paraffin-embedded cancer tissue. Proc. Natl. Acad. Sci. 110, 11982–11987 (2013)."/>
              </a:rPr>
              <a:t>3,4,5</a:t>
            </a:r>
            <a:r>
              <a:rPr lang="zh-CN" altLang="en-US">
                <a:solidFill>
                  <a:srgbClr val="222222"/>
                </a:solidFill>
                <a:latin typeface="Microsoft JhengHei" panose="020B0604030504040204" pitchFamily="34" charset="-120"/>
                <a:ea typeface="Microsoft JhengHei" panose="020B0604030504040204" pitchFamily="34" charset="-120"/>
              </a:rPr>
              <a:t>。成像和自动分析（包括人工智能）的进步会极大地影响执行此类表征的能力</a:t>
            </a:r>
            <a:r>
              <a:rPr lang="en-US" altLang="zh-CN" baseline="30000">
                <a:solidFill>
                  <a:srgbClr val="006699"/>
                </a:solidFill>
                <a:latin typeface="Microsoft JhengHei" panose="020B0604030504040204" pitchFamily="34" charset="-120"/>
                <a:ea typeface="Microsoft JhengHei" panose="020B0604030504040204" pitchFamily="34" charset="-120"/>
                <a:hlinkClick r:id="rId3" tooltip="Koelzer, V. H., Sirinukunwattana, K., Rittscher, J. &amp; Mertz, K. D. Precision immunoprofiling by image analysis and artificial intelligence. Virchows Arch. 474, 511–522 (2019)."/>
              </a:rPr>
              <a:t>1</a:t>
            </a:r>
            <a:r>
              <a:rPr lang="zh-CN" altLang="en-US">
                <a:solidFill>
                  <a:srgbClr val="222222"/>
                </a:solidFill>
                <a:latin typeface="Microsoft JhengHei" panose="020B0604030504040204" pitchFamily="34" charset="-120"/>
                <a:ea typeface="Microsoft JhengHei" panose="020B0604030504040204" pitchFamily="34" charset="-120"/>
              </a:rPr>
              <a:t>。</a:t>
            </a:r>
            <a:endParaRPr lang="ru-RU"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78C4D89-7249-6F88-D2CC-7EEF7F59D21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8C9E1BA-567D-DA44-9A0F-452ABFC5810A}" type="slidenum">
              <a:rPr lang="zh-TW" altLang="en-US" smtClean="0">
                <a:solidFill>
                  <a:srgbClr val="000000"/>
                </a:solidFill>
              </a:rPr>
              <a:pPr/>
              <a:t>21</a:t>
            </a:fld>
            <a:endParaRPr lang="en-US" altLang="zh-TW">
              <a:solidFill>
                <a:srgbClr val="000000"/>
              </a:solidFill>
            </a:endParaRPr>
          </a:p>
        </p:txBody>
      </p:sp>
      <p:sp>
        <p:nvSpPr>
          <p:cNvPr id="49155" name="Rectangle 2">
            <a:extLst>
              <a:ext uri="{FF2B5EF4-FFF2-40B4-BE49-F238E27FC236}">
                <a16:creationId xmlns:a16="http://schemas.microsoft.com/office/drawing/2014/main" id="{7F8EC80C-1B10-42A8-0D20-991CBE931C77}"/>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52ABEA55-5E67-6038-820E-04DC837A57D2}"/>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CEED1BA2-8EC0-0BE4-7D5E-E8111A69AAC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4F2D673-195A-2644-AC93-8D6B854959CC}" type="slidenum">
              <a:rPr lang="zh-TW" altLang="en-US" smtClean="0">
                <a:solidFill>
                  <a:srgbClr val="000000"/>
                </a:solidFill>
              </a:rPr>
              <a:pPr/>
              <a:t>22</a:t>
            </a:fld>
            <a:endParaRPr lang="en-US" altLang="zh-TW">
              <a:solidFill>
                <a:srgbClr val="000000"/>
              </a:solidFill>
            </a:endParaRPr>
          </a:p>
        </p:txBody>
      </p:sp>
      <p:sp>
        <p:nvSpPr>
          <p:cNvPr id="51203" name="Rectangle 2">
            <a:extLst>
              <a:ext uri="{FF2B5EF4-FFF2-40B4-BE49-F238E27FC236}">
                <a16:creationId xmlns:a16="http://schemas.microsoft.com/office/drawing/2014/main" id="{78A52821-E930-9159-F8B4-E873A118AB75}"/>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389EF1F1-DA3C-9232-A40C-71F01C1BE49D}"/>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E3FAEE9F-5CB4-B0AB-E0EE-65E9D6D7D0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5DF895F-2236-C24E-9862-898EBB12BEEB}" type="slidenum">
              <a:rPr lang="zh-TW" altLang="en-US" smtClean="0">
                <a:solidFill>
                  <a:srgbClr val="000000"/>
                </a:solidFill>
              </a:rPr>
              <a:pPr/>
              <a:t>23</a:t>
            </a:fld>
            <a:endParaRPr lang="en-US" altLang="zh-TW">
              <a:solidFill>
                <a:srgbClr val="000000"/>
              </a:solidFill>
            </a:endParaRPr>
          </a:p>
        </p:txBody>
      </p:sp>
      <p:sp>
        <p:nvSpPr>
          <p:cNvPr id="53251" name="Rectangle 2">
            <a:extLst>
              <a:ext uri="{FF2B5EF4-FFF2-40B4-BE49-F238E27FC236}">
                <a16:creationId xmlns:a16="http://schemas.microsoft.com/office/drawing/2014/main" id="{DFFAE57F-A2EE-1462-FE3F-777A1987CDB9}"/>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91DDAB56-953D-E1AE-4F44-B015BEFC0A8C}"/>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F8ED34BB-71D1-D6BB-5ACC-2F477F6F0A4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EDDABF9-DD13-1840-8662-39D6C7E88511}" type="slidenum">
              <a:rPr lang="zh-TW" altLang="en-US" smtClean="0">
                <a:solidFill>
                  <a:srgbClr val="000000"/>
                </a:solidFill>
              </a:rPr>
              <a:pPr/>
              <a:t>24</a:t>
            </a:fld>
            <a:endParaRPr lang="en-US" altLang="zh-TW">
              <a:solidFill>
                <a:srgbClr val="000000"/>
              </a:solidFill>
            </a:endParaRPr>
          </a:p>
        </p:txBody>
      </p:sp>
      <p:sp>
        <p:nvSpPr>
          <p:cNvPr id="55299" name="Rectangle 2">
            <a:extLst>
              <a:ext uri="{FF2B5EF4-FFF2-40B4-BE49-F238E27FC236}">
                <a16:creationId xmlns:a16="http://schemas.microsoft.com/office/drawing/2014/main" id="{78433495-13EC-6015-FF35-C28E896E3E8C}"/>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1C493B51-8494-EA7E-802B-CA0C99C42285}"/>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26D53C54-B43A-9115-B164-7245017360B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02FED7A-62EC-734E-88B7-1E72AE4E24CC}" type="slidenum">
              <a:rPr lang="zh-TW" altLang="en-US" smtClean="0">
                <a:solidFill>
                  <a:srgbClr val="000000"/>
                </a:solidFill>
              </a:rPr>
              <a:pPr/>
              <a:t>25</a:t>
            </a:fld>
            <a:endParaRPr lang="en-US" altLang="zh-TW">
              <a:solidFill>
                <a:srgbClr val="000000"/>
              </a:solidFill>
            </a:endParaRPr>
          </a:p>
        </p:txBody>
      </p:sp>
      <p:sp>
        <p:nvSpPr>
          <p:cNvPr id="57347" name="Rectangle 2">
            <a:extLst>
              <a:ext uri="{FF2B5EF4-FFF2-40B4-BE49-F238E27FC236}">
                <a16:creationId xmlns:a16="http://schemas.microsoft.com/office/drawing/2014/main" id="{90A3346D-3510-4AF1-93B8-48335C2A167F}"/>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6927CDFF-BE46-0035-7883-CFB1E2EDB81F}"/>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C038E815-9B79-33BC-51C4-2AB8E33846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4AD071F-CC92-6743-94AA-CFA859551F16}" type="slidenum">
              <a:rPr lang="zh-TW" altLang="en-US" smtClean="0">
                <a:solidFill>
                  <a:srgbClr val="000000"/>
                </a:solidFill>
              </a:rPr>
              <a:pPr/>
              <a:t>26</a:t>
            </a:fld>
            <a:endParaRPr lang="en-US" altLang="zh-TW">
              <a:solidFill>
                <a:srgbClr val="000000"/>
              </a:solidFill>
            </a:endParaRPr>
          </a:p>
        </p:txBody>
      </p:sp>
      <p:sp>
        <p:nvSpPr>
          <p:cNvPr id="59395" name="Rectangle 2">
            <a:extLst>
              <a:ext uri="{FF2B5EF4-FFF2-40B4-BE49-F238E27FC236}">
                <a16:creationId xmlns:a16="http://schemas.microsoft.com/office/drawing/2014/main" id="{72380E71-7F0D-C83C-557F-4B705A7ED5DF}"/>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DB202A2F-19C8-6D89-ED2C-1C374F52B039}"/>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94A27A-B6FA-0554-029C-0C4AFF8AE59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407C1B5-A218-BA4E-AFC8-37A1817827AF}" type="slidenum">
              <a:rPr lang="zh-TW" altLang="en-US" smtClean="0">
                <a:solidFill>
                  <a:srgbClr val="000000"/>
                </a:solidFill>
              </a:rPr>
              <a:pPr/>
              <a:t>27</a:t>
            </a:fld>
            <a:endParaRPr lang="en-US" altLang="zh-TW">
              <a:solidFill>
                <a:srgbClr val="000000"/>
              </a:solidFill>
            </a:endParaRPr>
          </a:p>
        </p:txBody>
      </p:sp>
      <p:sp>
        <p:nvSpPr>
          <p:cNvPr id="61443" name="Rectangle 2">
            <a:extLst>
              <a:ext uri="{FF2B5EF4-FFF2-40B4-BE49-F238E27FC236}">
                <a16:creationId xmlns:a16="http://schemas.microsoft.com/office/drawing/2014/main" id="{74FD3251-0298-0216-F1D6-0F19C4FC60AA}"/>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ABDF1603-80EC-4F15-8EAF-A1BE5773563F}"/>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509459F1-4084-142C-F8B9-F8F8C6DA3F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F4A62D6-0136-DE46-9001-9CB88B995865}" type="slidenum">
              <a:rPr lang="zh-TW" altLang="en-US" smtClean="0">
                <a:solidFill>
                  <a:srgbClr val="000000"/>
                </a:solidFill>
              </a:rPr>
              <a:pPr/>
              <a:t>28</a:t>
            </a:fld>
            <a:endParaRPr lang="en-US" altLang="zh-TW">
              <a:solidFill>
                <a:srgbClr val="000000"/>
              </a:solidFill>
            </a:endParaRPr>
          </a:p>
        </p:txBody>
      </p:sp>
      <p:sp>
        <p:nvSpPr>
          <p:cNvPr id="63491" name="Rectangle 2">
            <a:extLst>
              <a:ext uri="{FF2B5EF4-FFF2-40B4-BE49-F238E27FC236}">
                <a16:creationId xmlns:a16="http://schemas.microsoft.com/office/drawing/2014/main" id="{FED59B4E-07F0-87AE-268D-E83415525CE7}"/>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C847A7C4-744B-47F5-BBC7-9E7EBD80F3A2}"/>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71A691BA-DE0A-4510-78B0-FB6F43039A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C1300EB-539D-8047-BF7E-BCD18990549B}" type="slidenum">
              <a:rPr lang="zh-TW" altLang="en-US" smtClean="0">
                <a:solidFill>
                  <a:srgbClr val="000000"/>
                </a:solidFill>
              </a:rPr>
              <a:pPr/>
              <a:t>29</a:t>
            </a:fld>
            <a:endParaRPr lang="en-US" altLang="zh-TW">
              <a:solidFill>
                <a:srgbClr val="000000"/>
              </a:solidFill>
            </a:endParaRPr>
          </a:p>
        </p:txBody>
      </p:sp>
      <p:sp>
        <p:nvSpPr>
          <p:cNvPr id="65539" name="Rectangle 2">
            <a:extLst>
              <a:ext uri="{FF2B5EF4-FFF2-40B4-BE49-F238E27FC236}">
                <a16:creationId xmlns:a16="http://schemas.microsoft.com/office/drawing/2014/main" id="{81B150C8-4C1A-A099-2E4B-DFF3ABC135BC}"/>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559D68D5-BA49-47C3-B34B-5C5237CC16E4}"/>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D85CE2A4-081B-B0E3-5520-E262092D1A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5AABDCD-5F2B-7F44-A93C-428A7CE0C9DC}" type="slidenum">
              <a:rPr lang="zh-TW" altLang="en-US" smtClean="0">
                <a:solidFill>
                  <a:srgbClr val="000000"/>
                </a:solidFill>
              </a:rPr>
              <a:pPr/>
              <a:t>30</a:t>
            </a:fld>
            <a:endParaRPr lang="en-US" altLang="zh-TW">
              <a:solidFill>
                <a:srgbClr val="000000"/>
              </a:solidFill>
            </a:endParaRPr>
          </a:p>
        </p:txBody>
      </p:sp>
      <p:sp>
        <p:nvSpPr>
          <p:cNvPr id="67587" name="Rectangle 2">
            <a:extLst>
              <a:ext uri="{FF2B5EF4-FFF2-40B4-BE49-F238E27FC236}">
                <a16:creationId xmlns:a16="http://schemas.microsoft.com/office/drawing/2014/main" id="{A073D0A7-81F1-95BB-6BDE-BE0480A7C024}"/>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45282FF7-A86E-8911-4659-4CA6F6CBC8D5}"/>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865B38F9-2A63-8CA3-A21B-01EA0FEB5B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22F1AF2-19A1-D44A-AA1F-5105F8D69981}" type="slidenum">
              <a:rPr lang="zh-TW" altLang="en-US" smtClean="0">
                <a:solidFill>
                  <a:srgbClr val="000000"/>
                </a:solidFill>
              </a:rPr>
              <a:pPr/>
              <a:t>4</a:t>
            </a:fld>
            <a:endParaRPr lang="en-US" altLang="zh-TW">
              <a:solidFill>
                <a:srgbClr val="000000"/>
              </a:solidFill>
            </a:endParaRPr>
          </a:p>
        </p:txBody>
      </p:sp>
      <p:sp>
        <p:nvSpPr>
          <p:cNvPr id="14339" name="Rectangle 2">
            <a:extLst>
              <a:ext uri="{FF2B5EF4-FFF2-40B4-BE49-F238E27FC236}">
                <a16:creationId xmlns:a16="http://schemas.microsoft.com/office/drawing/2014/main" id="{63FF60A3-AEB1-0CD1-8919-241A83572573}"/>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669BC8F1-27E0-3E7F-261F-CBD9DA7C4856}"/>
              </a:ext>
            </a:extLst>
          </p:cNvPr>
          <p:cNvSpPr>
            <a:spLocks noGrp="1" noChangeArrowheads="1"/>
          </p:cNvSpPr>
          <p:nvPr>
            <p:ph type="body" idx="1"/>
          </p:nvPr>
        </p:nvSpPr>
        <p:spPr bwMode="auto">
          <a:xfrm>
            <a:off x="909638" y="4395788"/>
            <a:ext cx="5160962" cy="4241800"/>
          </a:xfrm>
        </p:spPr>
        <p:txBody>
          <a:bodyPr wrap="square" numCol="1" anchor="t" anchorCtr="0" compatLnSpc="1">
            <a:prstTxWarp prst="textNoShape">
              <a:avLst/>
            </a:prstTxWarp>
          </a:bodyPr>
          <a:lstStyle/>
          <a:p>
            <a:pPr>
              <a:lnSpc>
                <a:spcPct val="80000"/>
              </a:lnSpc>
              <a:spcAft>
                <a:spcPts val="300"/>
              </a:spcAft>
              <a:buFont typeface="Calibri" panose="020F0502020204030204" pitchFamily="34" charset="0"/>
              <a:buAutoNum type="arabicPeriod"/>
            </a:pPr>
            <a:r>
              <a:rPr lang="zh-CN" altLang="en-US" sz="1100" b="1">
                <a:solidFill>
                  <a:srgbClr val="F8FAFF"/>
                </a:solidFill>
                <a:latin typeface="Inter"/>
              </a:rPr>
              <a:t>全景分割（</a:t>
            </a:r>
            <a:r>
              <a:rPr lang="en-US" altLang="zh-CN" sz="1100" b="1">
                <a:solidFill>
                  <a:srgbClr val="F8FAFF"/>
                </a:solidFill>
                <a:latin typeface="Inter"/>
              </a:rPr>
              <a:t>Panoptic Segmentation</a:t>
            </a:r>
            <a:r>
              <a:rPr lang="zh-CN" altLang="en-US" sz="1100" b="1">
                <a:solidFill>
                  <a:srgbClr val="F8FAFF"/>
                </a:solidFill>
                <a:latin typeface="Inter"/>
              </a:rPr>
              <a:t>）</a:t>
            </a:r>
            <a:r>
              <a:rPr lang="zh-CN" altLang="en-US" sz="1100">
                <a:solidFill>
                  <a:srgbClr val="F8FAFF"/>
                </a:solidFill>
                <a:latin typeface="Inter"/>
              </a:rPr>
              <a:t>：</a:t>
            </a:r>
          </a:p>
          <a:p>
            <a:pPr marL="742950" lvl="1" indent="-285750">
              <a:lnSpc>
                <a:spcPct val="80000"/>
              </a:lnSpc>
              <a:spcBef>
                <a:spcPts val="300"/>
              </a:spcBef>
              <a:buFont typeface="Calibri" panose="020F0502020204030204" pitchFamily="34" charset="0"/>
              <a:buAutoNum type="arabicPeriod"/>
            </a:pPr>
            <a:r>
              <a:rPr lang="zh-CN" altLang="en-US" sz="1100">
                <a:solidFill>
                  <a:srgbClr val="F8FAFF"/>
                </a:solidFill>
                <a:latin typeface="Inter"/>
              </a:rPr>
              <a:t>您可以把它想象成给图片中的每一个小点（像素）都打上两个标签：一个是它属于什么类别（比如是车、人还是树），另一个是它是哪个具体的物体（比如是第</a:t>
            </a:r>
            <a:r>
              <a:rPr lang="en-US" altLang="zh-CN" sz="1100">
                <a:solidFill>
                  <a:srgbClr val="F8FAFF"/>
                </a:solidFill>
                <a:latin typeface="Inter"/>
              </a:rPr>
              <a:t>1</a:t>
            </a:r>
            <a:r>
              <a:rPr lang="zh-CN" altLang="en-US" sz="1100">
                <a:solidFill>
                  <a:srgbClr val="F8FAFF"/>
                </a:solidFill>
                <a:latin typeface="Inter"/>
              </a:rPr>
              <a:t>辆车还是第</a:t>
            </a:r>
            <a:r>
              <a:rPr lang="en-US" altLang="zh-CN" sz="1100">
                <a:solidFill>
                  <a:srgbClr val="F8FAFF"/>
                </a:solidFill>
                <a:latin typeface="Inter"/>
              </a:rPr>
              <a:t>2</a:t>
            </a:r>
            <a:r>
              <a:rPr lang="zh-CN" altLang="en-US" sz="1100">
                <a:solidFill>
                  <a:srgbClr val="F8FAFF"/>
                </a:solidFill>
                <a:latin typeface="Inter"/>
              </a:rPr>
              <a:t>辆车）。</a:t>
            </a:r>
          </a:p>
          <a:p>
            <a:pPr marL="742950" lvl="1" indent="-285750">
              <a:lnSpc>
                <a:spcPct val="80000"/>
              </a:lnSpc>
              <a:spcBef>
                <a:spcPts val="300"/>
              </a:spcBef>
              <a:spcAft>
                <a:spcPts val="300"/>
              </a:spcAft>
              <a:buFont typeface="Calibri" panose="020F0502020204030204" pitchFamily="34" charset="0"/>
              <a:buAutoNum type="arabicPeriod"/>
            </a:pPr>
            <a:r>
              <a:rPr lang="zh-CN" altLang="en-US" sz="1100">
                <a:solidFill>
                  <a:srgbClr val="F8FAFF"/>
                </a:solidFill>
                <a:latin typeface="Inter"/>
              </a:rPr>
              <a:t>图片里的东西被分成两大类：</a:t>
            </a:r>
          </a:p>
          <a:p>
            <a:pPr marL="1143000" lvl="2" indent="-228600">
              <a:lnSpc>
                <a:spcPct val="80000"/>
              </a:lnSpc>
              <a:spcBef>
                <a:spcPts val="300"/>
              </a:spcBef>
              <a:buFont typeface="Calibri" panose="020F0502020204030204" pitchFamily="34" charset="0"/>
              <a:buAutoNum type="arabicPeriod"/>
            </a:pPr>
            <a:r>
              <a:rPr lang="zh-CN" altLang="en-US" sz="1100" b="1">
                <a:solidFill>
                  <a:srgbClr val="F8FAFF"/>
                </a:solidFill>
                <a:latin typeface="Inter"/>
              </a:rPr>
              <a:t>事物（</a:t>
            </a:r>
            <a:r>
              <a:rPr lang="en-US" altLang="zh-CN" sz="1100" b="1">
                <a:solidFill>
                  <a:srgbClr val="F8FAFF"/>
                </a:solidFill>
                <a:latin typeface="Inter"/>
              </a:rPr>
              <a:t>Things</a:t>
            </a:r>
            <a:r>
              <a:rPr lang="zh-CN" altLang="en-US" sz="1100" b="1">
                <a:solidFill>
                  <a:srgbClr val="F8FAFF"/>
                </a:solidFill>
                <a:latin typeface="Inter"/>
              </a:rPr>
              <a:t>）</a:t>
            </a:r>
            <a:r>
              <a:rPr lang="zh-CN" altLang="en-US" sz="1100">
                <a:solidFill>
                  <a:srgbClr val="F8FAFF"/>
                </a:solidFill>
                <a:latin typeface="Inter"/>
              </a:rPr>
              <a:t>：这些是可以数得清的、有明确形状的物体，比如车、人、狗等。每个物体都有自己的边界，并且被单独标记。</a:t>
            </a:r>
          </a:p>
          <a:p>
            <a:pPr marL="1143000" lvl="2" indent="-228600">
              <a:lnSpc>
                <a:spcPct val="80000"/>
              </a:lnSpc>
              <a:spcBef>
                <a:spcPts val="300"/>
              </a:spcBef>
              <a:buFont typeface="Calibri" panose="020F0502020204030204" pitchFamily="34" charset="0"/>
              <a:buAutoNum type="arabicPeriod"/>
            </a:pPr>
            <a:r>
              <a:rPr lang="zh-CN" altLang="en-US" sz="1100" b="1">
                <a:solidFill>
                  <a:srgbClr val="F8FAFF"/>
                </a:solidFill>
                <a:latin typeface="Inter"/>
              </a:rPr>
              <a:t>背景（</a:t>
            </a:r>
            <a:r>
              <a:rPr lang="en-US" altLang="zh-CN" sz="1100" b="1">
                <a:solidFill>
                  <a:srgbClr val="F8FAFF"/>
                </a:solidFill>
                <a:latin typeface="Inter"/>
              </a:rPr>
              <a:t>Stuff</a:t>
            </a:r>
            <a:r>
              <a:rPr lang="zh-CN" altLang="en-US" sz="1100" b="1">
                <a:solidFill>
                  <a:srgbClr val="F8FAFF"/>
                </a:solidFill>
                <a:latin typeface="Inter"/>
              </a:rPr>
              <a:t>）</a:t>
            </a:r>
            <a:r>
              <a:rPr lang="zh-CN" altLang="en-US" sz="1100">
                <a:solidFill>
                  <a:srgbClr val="F8FAFF"/>
                </a:solidFill>
                <a:latin typeface="Inter"/>
              </a:rPr>
              <a:t>：这些是没法数的、没有明确形状的区域，比如天空、草地、墙壁等。它们通常被看作一个整体，没有单独的标记。</a:t>
            </a:r>
          </a:p>
          <a:p>
            <a:pPr>
              <a:lnSpc>
                <a:spcPct val="80000"/>
              </a:lnSpc>
              <a:spcBef>
                <a:spcPts val="300"/>
              </a:spcBef>
              <a:spcAft>
                <a:spcPts val="300"/>
              </a:spcAft>
              <a:buFont typeface="Calibri" panose="020F0502020204030204" pitchFamily="34" charset="0"/>
              <a:buAutoNum type="arabicPeriod"/>
            </a:pPr>
            <a:r>
              <a:rPr lang="zh-CN" altLang="en-US" sz="1100" b="1">
                <a:solidFill>
                  <a:srgbClr val="F8FAFF"/>
                </a:solidFill>
                <a:latin typeface="Inter"/>
              </a:rPr>
              <a:t>语义分割（</a:t>
            </a:r>
            <a:r>
              <a:rPr lang="en-US" altLang="zh-CN" sz="1100" b="1">
                <a:solidFill>
                  <a:srgbClr val="F8FAFF"/>
                </a:solidFill>
                <a:latin typeface="Inter"/>
              </a:rPr>
              <a:t>Semantic Segmentation</a:t>
            </a:r>
            <a:r>
              <a:rPr lang="zh-CN" altLang="en-US" sz="1100" b="1">
                <a:solidFill>
                  <a:srgbClr val="F8FAFF"/>
                </a:solidFill>
                <a:latin typeface="Inter"/>
              </a:rPr>
              <a:t>）</a:t>
            </a:r>
            <a:r>
              <a:rPr lang="zh-CN" altLang="en-US" sz="1100">
                <a:solidFill>
                  <a:srgbClr val="F8FAFF"/>
                </a:solidFill>
                <a:latin typeface="Inter"/>
              </a:rPr>
              <a:t>：</a:t>
            </a:r>
          </a:p>
          <a:p>
            <a:pPr marL="742950" lvl="1" indent="-285750">
              <a:lnSpc>
                <a:spcPct val="80000"/>
              </a:lnSpc>
              <a:spcBef>
                <a:spcPts val="300"/>
              </a:spcBef>
              <a:buFont typeface="Calibri" panose="020F0502020204030204" pitchFamily="34" charset="0"/>
              <a:buAutoNum type="arabicPeriod"/>
            </a:pPr>
            <a:r>
              <a:rPr lang="zh-CN" altLang="en-US" sz="1100">
                <a:solidFill>
                  <a:srgbClr val="F8FAFF"/>
                </a:solidFill>
                <a:latin typeface="Inter"/>
              </a:rPr>
              <a:t>这个只给每个像素打一个类别标签，比如所有车都标记为“车”，但不会区分是第</a:t>
            </a:r>
            <a:r>
              <a:rPr lang="en-US" altLang="zh-CN" sz="1100">
                <a:solidFill>
                  <a:srgbClr val="F8FAFF"/>
                </a:solidFill>
                <a:latin typeface="Inter"/>
              </a:rPr>
              <a:t>1</a:t>
            </a:r>
            <a:r>
              <a:rPr lang="zh-CN" altLang="en-US" sz="1100">
                <a:solidFill>
                  <a:srgbClr val="F8FAFF"/>
                </a:solidFill>
                <a:latin typeface="Inter"/>
              </a:rPr>
              <a:t>辆车还是第</a:t>
            </a:r>
            <a:r>
              <a:rPr lang="en-US" altLang="zh-CN" sz="1100">
                <a:solidFill>
                  <a:srgbClr val="F8FAFF"/>
                </a:solidFill>
                <a:latin typeface="Inter"/>
              </a:rPr>
              <a:t>2</a:t>
            </a:r>
            <a:r>
              <a:rPr lang="zh-CN" altLang="en-US" sz="1100">
                <a:solidFill>
                  <a:srgbClr val="F8FAFF"/>
                </a:solidFill>
                <a:latin typeface="Inter"/>
              </a:rPr>
              <a:t>辆车。它只关心“这是什么”，不关心“这是哪个”。</a:t>
            </a:r>
          </a:p>
          <a:p>
            <a:pPr>
              <a:lnSpc>
                <a:spcPct val="80000"/>
              </a:lnSpc>
              <a:spcBef>
                <a:spcPts val="300"/>
              </a:spcBef>
              <a:spcAft>
                <a:spcPts val="300"/>
              </a:spcAft>
              <a:buFont typeface="Calibri" panose="020F0502020204030204" pitchFamily="34" charset="0"/>
              <a:buAutoNum type="arabicPeriod"/>
            </a:pPr>
            <a:r>
              <a:rPr lang="zh-CN" altLang="en-US" sz="1100" b="1">
                <a:solidFill>
                  <a:srgbClr val="F8FAFF"/>
                </a:solidFill>
                <a:latin typeface="Inter"/>
              </a:rPr>
              <a:t>实例分割（</a:t>
            </a:r>
            <a:r>
              <a:rPr lang="en-US" altLang="zh-CN" sz="1100" b="1">
                <a:solidFill>
                  <a:srgbClr val="F8FAFF"/>
                </a:solidFill>
                <a:latin typeface="Inter"/>
              </a:rPr>
              <a:t>Instance Segmentation</a:t>
            </a:r>
            <a:r>
              <a:rPr lang="zh-CN" altLang="en-US" sz="1100" b="1">
                <a:solidFill>
                  <a:srgbClr val="F8FAFF"/>
                </a:solidFill>
                <a:latin typeface="Inter"/>
              </a:rPr>
              <a:t>）</a:t>
            </a:r>
            <a:r>
              <a:rPr lang="zh-CN" altLang="en-US" sz="1100">
                <a:solidFill>
                  <a:srgbClr val="F8FAFF"/>
                </a:solidFill>
                <a:latin typeface="Inter"/>
              </a:rPr>
              <a:t>：</a:t>
            </a:r>
          </a:p>
          <a:p>
            <a:pPr marL="742950" lvl="1" indent="-285750">
              <a:lnSpc>
                <a:spcPct val="80000"/>
              </a:lnSpc>
              <a:spcBef>
                <a:spcPts val="300"/>
              </a:spcBef>
              <a:buFont typeface="Calibri" panose="020F0502020204030204" pitchFamily="34" charset="0"/>
              <a:buAutoNum type="arabicPeriod"/>
            </a:pPr>
            <a:r>
              <a:rPr lang="zh-CN" altLang="en-US" sz="1100">
                <a:solidFill>
                  <a:srgbClr val="F8FAFF"/>
                </a:solidFill>
                <a:latin typeface="Inter"/>
              </a:rPr>
              <a:t>这个不仅要给每个物体打上类别标签，还要区分同一类别中的不同个体。比如，它会告诉您这是第</a:t>
            </a:r>
            <a:r>
              <a:rPr lang="en-US" altLang="zh-CN" sz="1100">
                <a:solidFill>
                  <a:srgbClr val="F8FAFF"/>
                </a:solidFill>
                <a:latin typeface="Inter"/>
              </a:rPr>
              <a:t>1</a:t>
            </a:r>
            <a:r>
              <a:rPr lang="zh-CN" altLang="en-US" sz="1100">
                <a:solidFill>
                  <a:srgbClr val="F8FAFF"/>
                </a:solidFill>
                <a:latin typeface="Inter"/>
              </a:rPr>
              <a:t>辆车，那是第</a:t>
            </a:r>
            <a:r>
              <a:rPr lang="en-US" altLang="zh-CN" sz="1100">
                <a:solidFill>
                  <a:srgbClr val="F8FAFF"/>
                </a:solidFill>
                <a:latin typeface="Inter"/>
              </a:rPr>
              <a:t>2</a:t>
            </a:r>
            <a:r>
              <a:rPr lang="zh-CN" altLang="en-US" sz="1100">
                <a:solidFill>
                  <a:srgbClr val="F8FAFF"/>
                </a:solidFill>
                <a:latin typeface="Inter"/>
              </a:rPr>
              <a:t>辆车，并且给每个物体画出一个单独的轮廓或框。</a:t>
            </a:r>
            <a:endParaRPr lang="en-US" altLang="zh-CN" sz="1100">
              <a:solidFill>
                <a:srgbClr val="F8FAFF"/>
              </a:solidFill>
              <a:latin typeface="Inter"/>
            </a:endParaRPr>
          </a:p>
          <a:p>
            <a:pPr>
              <a:lnSpc>
                <a:spcPct val="80000"/>
              </a:lnSpc>
            </a:pPr>
            <a:r>
              <a:rPr lang="zh-CN" altLang="en-US" sz="1100">
                <a:solidFill>
                  <a:srgbClr val="F8FAFF"/>
                </a:solidFill>
                <a:latin typeface="Inter"/>
              </a:rPr>
              <a:t>总结一下：</a:t>
            </a:r>
          </a:p>
          <a:p>
            <a:pPr>
              <a:lnSpc>
                <a:spcPct val="80000"/>
              </a:lnSpc>
              <a:buFontTx/>
              <a:buChar char="•"/>
            </a:pPr>
            <a:r>
              <a:rPr lang="zh-CN" altLang="en-US" sz="1100" b="1">
                <a:solidFill>
                  <a:srgbClr val="F8FAFF"/>
                </a:solidFill>
                <a:latin typeface="Inter"/>
              </a:rPr>
              <a:t>语义分割</a:t>
            </a:r>
            <a:r>
              <a:rPr lang="zh-CN" altLang="en-US" sz="1100">
                <a:solidFill>
                  <a:srgbClr val="F8FAFF"/>
                </a:solidFill>
                <a:latin typeface="Inter"/>
              </a:rPr>
              <a:t>：只告诉您“这是什么”。</a:t>
            </a:r>
          </a:p>
          <a:p>
            <a:pPr>
              <a:lnSpc>
                <a:spcPct val="80000"/>
              </a:lnSpc>
              <a:spcBef>
                <a:spcPts val="300"/>
              </a:spcBef>
              <a:buFontTx/>
              <a:buChar char="•"/>
            </a:pPr>
            <a:r>
              <a:rPr lang="zh-CN" altLang="en-US" sz="1100" b="1">
                <a:solidFill>
                  <a:srgbClr val="F8FAFF"/>
                </a:solidFill>
                <a:latin typeface="Inter"/>
              </a:rPr>
              <a:t>实例分割</a:t>
            </a:r>
            <a:r>
              <a:rPr lang="zh-CN" altLang="en-US" sz="1100">
                <a:solidFill>
                  <a:srgbClr val="F8FAFF"/>
                </a:solidFill>
                <a:latin typeface="Inter"/>
              </a:rPr>
              <a:t>：告诉您“这是什么”并且“这是哪个”。</a:t>
            </a:r>
          </a:p>
          <a:p>
            <a:pPr>
              <a:lnSpc>
                <a:spcPct val="80000"/>
              </a:lnSpc>
              <a:spcBef>
                <a:spcPts val="300"/>
              </a:spcBef>
              <a:buFontTx/>
              <a:buChar char="•"/>
            </a:pPr>
            <a:r>
              <a:rPr lang="zh-CN" altLang="en-US" sz="1100" b="1">
                <a:solidFill>
                  <a:srgbClr val="F8FAFF"/>
                </a:solidFill>
                <a:latin typeface="Inter"/>
              </a:rPr>
              <a:t>全景分割</a:t>
            </a:r>
            <a:r>
              <a:rPr lang="zh-CN" altLang="en-US" sz="1100">
                <a:solidFill>
                  <a:srgbClr val="F8FAFF"/>
                </a:solidFill>
                <a:latin typeface="Inter"/>
              </a:rPr>
              <a:t>：结合了语义分割和实例分割，既告诉您“这是什么”，也告诉您“这是哪个”，并且还处理了背景区域。</a:t>
            </a:r>
          </a:p>
          <a:p>
            <a:pPr marL="742950" lvl="1" indent="-285750">
              <a:lnSpc>
                <a:spcPct val="80000"/>
              </a:lnSpc>
              <a:spcBef>
                <a:spcPts val="300"/>
              </a:spcBef>
              <a:buFont typeface="Calibri" panose="020F0502020204030204" pitchFamily="34" charset="0"/>
              <a:buAutoNum type="arabicPeriod"/>
            </a:pPr>
            <a:endParaRPr lang="en-US" altLang="zh-CN" sz="1100">
              <a:solidFill>
                <a:srgbClr val="F8FAFF"/>
              </a:solidFill>
              <a:latin typeface="Inte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41705463-15B8-B5E9-FEFD-C0646E9180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CEE07BC-1EA2-FD45-8861-4C79BA8C59A8}" type="slidenum">
              <a:rPr lang="zh-TW" altLang="en-US" smtClean="0">
                <a:solidFill>
                  <a:srgbClr val="000000"/>
                </a:solidFill>
              </a:rPr>
              <a:pPr/>
              <a:t>31</a:t>
            </a:fld>
            <a:endParaRPr lang="en-US" altLang="zh-TW">
              <a:solidFill>
                <a:srgbClr val="000000"/>
              </a:solidFill>
            </a:endParaRPr>
          </a:p>
        </p:txBody>
      </p:sp>
      <p:sp>
        <p:nvSpPr>
          <p:cNvPr id="69635" name="Rectangle 2">
            <a:extLst>
              <a:ext uri="{FF2B5EF4-FFF2-40B4-BE49-F238E27FC236}">
                <a16:creationId xmlns:a16="http://schemas.microsoft.com/office/drawing/2014/main" id="{EB3EA81F-4708-CDE1-56CB-75BC3A2336F8}"/>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61051A23-B2A7-CAD5-8D6C-2578B69378E3}"/>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35FC38C7-0E73-8EF1-9E62-4296F698B3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BF5A7C3-3F6C-1848-9EFB-299B48A9C550}" type="slidenum">
              <a:rPr lang="zh-TW" altLang="en-US" smtClean="0">
                <a:solidFill>
                  <a:srgbClr val="000000"/>
                </a:solidFill>
              </a:rPr>
              <a:pPr/>
              <a:t>32</a:t>
            </a:fld>
            <a:endParaRPr lang="en-US" altLang="zh-TW">
              <a:solidFill>
                <a:srgbClr val="000000"/>
              </a:solidFill>
            </a:endParaRPr>
          </a:p>
        </p:txBody>
      </p:sp>
      <p:sp>
        <p:nvSpPr>
          <p:cNvPr id="71683" name="Rectangle 2">
            <a:extLst>
              <a:ext uri="{FF2B5EF4-FFF2-40B4-BE49-F238E27FC236}">
                <a16:creationId xmlns:a16="http://schemas.microsoft.com/office/drawing/2014/main" id="{9C9A0AA7-A385-98A1-04E0-2DD14EB18E90}"/>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4360CCB9-13DF-D66A-20EF-A0FEF37D0339}"/>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94B1C4C-5E16-644F-37BC-964A27B04A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F993AE1-D773-E44F-A7AD-44E2D6CC74F6}" type="slidenum">
              <a:rPr lang="zh-TW" altLang="en-US" smtClean="0">
                <a:solidFill>
                  <a:srgbClr val="000000"/>
                </a:solidFill>
              </a:rPr>
              <a:pPr/>
              <a:t>33</a:t>
            </a:fld>
            <a:endParaRPr lang="en-US" altLang="zh-TW">
              <a:solidFill>
                <a:srgbClr val="000000"/>
              </a:solidFill>
            </a:endParaRPr>
          </a:p>
        </p:txBody>
      </p:sp>
      <p:sp>
        <p:nvSpPr>
          <p:cNvPr id="73731" name="Rectangle 2">
            <a:extLst>
              <a:ext uri="{FF2B5EF4-FFF2-40B4-BE49-F238E27FC236}">
                <a16:creationId xmlns:a16="http://schemas.microsoft.com/office/drawing/2014/main" id="{CA2E8332-E595-A856-5D06-E287F7431802}"/>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a:extLst>
              <a:ext uri="{FF2B5EF4-FFF2-40B4-BE49-F238E27FC236}">
                <a16:creationId xmlns:a16="http://schemas.microsoft.com/office/drawing/2014/main" id="{CDA46FC7-6247-E4AD-4B2C-51A1B64F90CC}"/>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77121628-400D-1A1D-4EA7-77217386F0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A1EA4E6-1458-CA40-ADB8-C731D226CA08}" type="slidenum">
              <a:rPr lang="zh-TW" altLang="en-US" smtClean="0">
                <a:solidFill>
                  <a:srgbClr val="000000"/>
                </a:solidFill>
              </a:rPr>
              <a:pPr/>
              <a:t>34</a:t>
            </a:fld>
            <a:endParaRPr lang="en-US" altLang="zh-TW">
              <a:solidFill>
                <a:srgbClr val="000000"/>
              </a:solidFill>
            </a:endParaRPr>
          </a:p>
        </p:txBody>
      </p:sp>
      <p:sp>
        <p:nvSpPr>
          <p:cNvPr id="75779" name="Rectangle 2">
            <a:extLst>
              <a:ext uri="{FF2B5EF4-FFF2-40B4-BE49-F238E27FC236}">
                <a16:creationId xmlns:a16="http://schemas.microsoft.com/office/drawing/2014/main" id="{2737DF0F-2503-8522-59A3-B35F90026DBC}"/>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a:extLst>
              <a:ext uri="{FF2B5EF4-FFF2-40B4-BE49-F238E27FC236}">
                <a16:creationId xmlns:a16="http://schemas.microsoft.com/office/drawing/2014/main" id="{7639B816-2A2C-3D49-373E-59A73A40EB6E}"/>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C5D621C9-6355-77AC-90CF-7589219303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6C64E64-F43E-F24B-A51D-908890990F2D}" type="slidenum">
              <a:rPr lang="zh-TW" altLang="en-US" smtClean="0">
                <a:solidFill>
                  <a:srgbClr val="000000"/>
                </a:solidFill>
              </a:rPr>
              <a:pPr/>
              <a:t>35</a:t>
            </a:fld>
            <a:endParaRPr lang="en-US" altLang="zh-TW">
              <a:solidFill>
                <a:srgbClr val="000000"/>
              </a:solidFill>
            </a:endParaRPr>
          </a:p>
        </p:txBody>
      </p:sp>
      <p:sp>
        <p:nvSpPr>
          <p:cNvPr id="77827" name="Rectangle 2">
            <a:extLst>
              <a:ext uri="{FF2B5EF4-FFF2-40B4-BE49-F238E27FC236}">
                <a16:creationId xmlns:a16="http://schemas.microsoft.com/office/drawing/2014/main" id="{A1DB824E-5ACE-310D-B132-3534C47C9042}"/>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a:extLst>
              <a:ext uri="{FF2B5EF4-FFF2-40B4-BE49-F238E27FC236}">
                <a16:creationId xmlns:a16="http://schemas.microsoft.com/office/drawing/2014/main" id="{4541EBB3-4817-6F02-BF98-5A319FB92B55}"/>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FCF62A0E-112B-E52E-07C9-635BA105F9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F72F5F4-DD81-9B41-B8F3-DAAF880C6CF9}" type="slidenum">
              <a:rPr lang="zh-TW" altLang="en-US" smtClean="0">
                <a:solidFill>
                  <a:srgbClr val="000000"/>
                </a:solidFill>
              </a:rPr>
              <a:pPr/>
              <a:t>36</a:t>
            </a:fld>
            <a:endParaRPr lang="en-US" altLang="zh-TW">
              <a:solidFill>
                <a:srgbClr val="000000"/>
              </a:solidFill>
            </a:endParaRPr>
          </a:p>
        </p:txBody>
      </p:sp>
      <p:sp>
        <p:nvSpPr>
          <p:cNvPr id="79875" name="Rectangle 2">
            <a:extLst>
              <a:ext uri="{FF2B5EF4-FFF2-40B4-BE49-F238E27FC236}">
                <a16:creationId xmlns:a16="http://schemas.microsoft.com/office/drawing/2014/main" id="{9F3656FB-48F4-66BE-8D08-59271B89641E}"/>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a:extLst>
              <a:ext uri="{FF2B5EF4-FFF2-40B4-BE49-F238E27FC236}">
                <a16:creationId xmlns:a16="http://schemas.microsoft.com/office/drawing/2014/main" id="{C7565246-FD3D-04C9-AF8A-F4B133435E0C}"/>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771878A0-CC80-F11C-602C-FC446F0A57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5ABB64F-3BA5-BF4E-8C4D-2A8FBE88DC64}" type="slidenum">
              <a:rPr lang="zh-TW" altLang="en-US" smtClean="0">
                <a:solidFill>
                  <a:srgbClr val="000000"/>
                </a:solidFill>
              </a:rPr>
              <a:pPr/>
              <a:t>37</a:t>
            </a:fld>
            <a:endParaRPr lang="en-US" altLang="zh-TW">
              <a:solidFill>
                <a:srgbClr val="000000"/>
              </a:solidFill>
            </a:endParaRPr>
          </a:p>
        </p:txBody>
      </p:sp>
      <p:sp>
        <p:nvSpPr>
          <p:cNvPr id="81923" name="Rectangle 2">
            <a:extLst>
              <a:ext uri="{FF2B5EF4-FFF2-40B4-BE49-F238E27FC236}">
                <a16:creationId xmlns:a16="http://schemas.microsoft.com/office/drawing/2014/main" id="{C73AA365-A304-0A2D-A5F9-9F99B00CBFEB}"/>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80320673-5598-1B37-7373-86745241C2D7}"/>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0C017126-E268-3F57-0EC3-A122CA41AA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CF9DD28-24C3-494D-BE88-D5071AE5B8D7}" type="slidenum">
              <a:rPr lang="zh-TW" altLang="en-US" smtClean="0">
                <a:solidFill>
                  <a:srgbClr val="000000"/>
                </a:solidFill>
              </a:rPr>
              <a:pPr/>
              <a:t>38</a:t>
            </a:fld>
            <a:endParaRPr lang="en-US" altLang="zh-TW">
              <a:solidFill>
                <a:srgbClr val="000000"/>
              </a:solidFill>
            </a:endParaRPr>
          </a:p>
        </p:txBody>
      </p:sp>
      <p:sp>
        <p:nvSpPr>
          <p:cNvPr id="83971" name="Rectangle 2">
            <a:extLst>
              <a:ext uri="{FF2B5EF4-FFF2-40B4-BE49-F238E27FC236}">
                <a16:creationId xmlns:a16="http://schemas.microsoft.com/office/drawing/2014/main" id="{6B48B764-FC86-4576-C7C5-36451F84F726}"/>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a:extLst>
              <a:ext uri="{FF2B5EF4-FFF2-40B4-BE49-F238E27FC236}">
                <a16:creationId xmlns:a16="http://schemas.microsoft.com/office/drawing/2014/main" id="{861C6937-FAC4-C63E-8FB4-B4B830689A05}"/>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720947E5-3A14-DAD4-6AF9-55925D784CA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BC8D3B2-4BEA-3F49-B83A-EBE88222E5AC}" type="slidenum">
              <a:rPr lang="zh-TW" altLang="en-US" smtClean="0">
                <a:solidFill>
                  <a:srgbClr val="000000"/>
                </a:solidFill>
              </a:rPr>
              <a:pPr/>
              <a:t>39</a:t>
            </a:fld>
            <a:endParaRPr lang="en-US" altLang="zh-TW">
              <a:solidFill>
                <a:srgbClr val="000000"/>
              </a:solidFill>
            </a:endParaRPr>
          </a:p>
        </p:txBody>
      </p:sp>
      <p:sp>
        <p:nvSpPr>
          <p:cNvPr id="86019" name="Rectangle 2">
            <a:extLst>
              <a:ext uri="{FF2B5EF4-FFF2-40B4-BE49-F238E27FC236}">
                <a16:creationId xmlns:a16="http://schemas.microsoft.com/office/drawing/2014/main" id="{972808C2-A420-A3A9-17D6-D3A31B4924FD}"/>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a:extLst>
              <a:ext uri="{FF2B5EF4-FFF2-40B4-BE49-F238E27FC236}">
                <a16:creationId xmlns:a16="http://schemas.microsoft.com/office/drawing/2014/main" id="{39CD5F6C-F1F7-0BF4-7183-EF371C533793}"/>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347844A-0B5E-A7DE-08D9-9817A3321D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7D74A33-9DAA-B947-A778-7287E0F54AD4}" type="slidenum">
              <a:rPr lang="zh-TW" altLang="en-US" smtClean="0">
                <a:solidFill>
                  <a:srgbClr val="000000"/>
                </a:solidFill>
              </a:rPr>
              <a:pPr/>
              <a:t>40</a:t>
            </a:fld>
            <a:endParaRPr lang="en-US" altLang="zh-TW">
              <a:solidFill>
                <a:srgbClr val="000000"/>
              </a:solidFill>
            </a:endParaRPr>
          </a:p>
        </p:txBody>
      </p:sp>
      <p:sp>
        <p:nvSpPr>
          <p:cNvPr id="88067" name="Rectangle 2">
            <a:extLst>
              <a:ext uri="{FF2B5EF4-FFF2-40B4-BE49-F238E27FC236}">
                <a16:creationId xmlns:a16="http://schemas.microsoft.com/office/drawing/2014/main" id="{1A23A4DD-F1F4-1C5F-8710-B62050A6AAD1}"/>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8" name="Rectangle 3">
            <a:extLst>
              <a:ext uri="{FF2B5EF4-FFF2-40B4-BE49-F238E27FC236}">
                <a16:creationId xmlns:a16="http://schemas.microsoft.com/office/drawing/2014/main" id="{42E1E9D8-BC5C-27A7-3462-490CF60F78F4}"/>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E6794180-595F-4A64-958E-1D22D18390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8876979-B644-B642-8497-E6DB8FE8C246}" type="slidenum">
              <a:rPr lang="zh-TW" altLang="en-US" smtClean="0">
                <a:solidFill>
                  <a:srgbClr val="000000"/>
                </a:solidFill>
              </a:rPr>
              <a:pPr/>
              <a:t>5</a:t>
            </a:fld>
            <a:endParaRPr lang="en-US" altLang="zh-TW">
              <a:solidFill>
                <a:srgbClr val="000000"/>
              </a:solidFill>
            </a:endParaRPr>
          </a:p>
        </p:txBody>
      </p:sp>
      <p:sp>
        <p:nvSpPr>
          <p:cNvPr id="16387" name="Rectangle 2">
            <a:extLst>
              <a:ext uri="{FF2B5EF4-FFF2-40B4-BE49-F238E27FC236}">
                <a16:creationId xmlns:a16="http://schemas.microsoft.com/office/drawing/2014/main" id="{4C5DE928-645C-511B-B6C4-0774E781446B}"/>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a:extLst>
              <a:ext uri="{FF2B5EF4-FFF2-40B4-BE49-F238E27FC236}">
                <a16:creationId xmlns:a16="http://schemas.microsoft.com/office/drawing/2014/main" id="{A637343E-5701-28CA-E61E-6444653DDB71}"/>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0A99FCCB-8721-F8C1-2A57-46E2514F14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FBA3AB-1899-9547-B6B8-D2E6A5177588}" type="slidenum">
              <a:rPr lang="zh-TW" altLang="en-US" smtClean="0">
                <a:solidFill>
                  <a:srgbClr val="000000"/>
                </a:solidFill>
              </a:rPr>
              <a:pPr/>
              <a:t>41</a:t>
            </a:fld>
            <a:endParaRPr lang="en-US" altLang="zh-TW">
              <a:solidFill>
                <a:srgbClr val="000000"/>
              </a:solidFill>
            </a:endParaRPr>
          </a:p>
        </p:txBody>
      </p:sp>
      <p:sp>
        <p:nvSpPr>
          <p:cNvPr id="90115" name="Rectangle 2">
            <a:extLst>
              <a:ext uri="{FF2B5EF4-FFF2-40B4-BE49-F238E27FC236}">
                <a16:creationId xmlns:a16="http://schemas.microsoft.com/office/drawing/2014/main" id="{5F0A987D-34F7-ED19-42BA-357DB3614F89}"/>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6" name="Rectangle 3">
            <a:extLst>
              <a:ext uri="{FF2B5EF4-FFF2-40B4-BE49-F238E27FC236}">
                <a16:creationId xmlns:a16="http://schemas.microsoft.com/office/drawing/2014/main" id="{D30C15B7-6509-58A1-14D2-BF88B334A2FE}"/>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E9CA33C0-B38B-4350-366A-DFB2D724CB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84E3709-65EA-EF4D-986B-B1DC614CD181}" type="slidenum">
              <a:rPr lang="zh-TW" altLang="en-US" smtClean="0">
                <a:solidFill>
                  <a:srgbClr val="000000"/>
                </a:solidFill>
              </a:rPr>
              <a:pPr/>
              <a:t>42</a:t>
            </a:fld>
            <a:endParaRPr lang="en-US" altLang="zh-TW">
              <a:solidFill>
                <a:srgbClr val="000000"/>
              </a:solidFill>
            </a:endParaRPr>
          </a:p>
        </p:txBody>
      </p:sp>
      <p:sp>
        <p:nvSpPr>
          <p:cNvPr id="92163" name="Rectangle 2">
            <a:extLst>
              <a:ext uri="{FF2B5EF4-FFF2-40B4-BE49-F238E27FC236}">
                <a16:creationId xmlns:a16="http://schemas.microsoft.com/office/drawing/2014/main" id="{B5A0CD5D-EE2B-174A-1F23-8C580D920914}"/>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a:extLst>
              <a:ext uri="{FF2B5EF4-FFF2-40B4-BE49-F238E27FC236}">
                <a16:creationId xmlns:a16="http://schemas.microsoft.com/office/drawing/2014/main" id="{D8716108-1EBC-0472-CF6C-1511E518A894}"/>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CEDB2C3-BDC5-FFEF-3ACD-4540C3766F0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7F65D8C-2ACA-244E-B88A-2E3CE80CEB1F}" type="slidenum">
              <a:rPr lang="zh-TW" altLang="en-US" smtClean="0">
                <a:solidFill>
                  <a:srgbClr val="000000"/>
                </a:solidFill>
              </a:rPr>
              <a:pPr/>
              <a:t>43</a:t>
            </a:fld>
            <a:endParaRPr lang="en-US" altLang="zh-TW">
              <a:solidFill>
                <a:srgbClr val="000000"/>
              </a:solidFill>
            </a:endParaRPr>
          </a:p>
        </p:txBody>
      </p:sp>
      <p:sp>
        <p:nvSpPr>
          <p:cNvPr id="94211" name="Rectangle 2">
            <a:extLst>
              <a:ext uri="{FF2B5EF4-FFF2-40B4-BE49-F238E27FC236}">
                <a16:creationId xmlns:a16="http://schemas.microsoft.com/office/drawing/2014/main" id="{5754FBF4-DE34-4081-F64D-1C3B0297F180}"/>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a:extLst>
              <a:ext uri="{FF2B5EF4-FFF2-40B4-BE49-F238E27FC236}">
                <a16:creationId xmlns:a16="http://schemas.microsoft.com/office/drawing/2014/main" id="{A919CE65-F121-48EA-D0DB-26F91FE8D32C}"/>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32471C7-37E0-A173-3674-C487278ECA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84D67A5-778C-CA44-95C4-092CA0B41056}" type="slidenum">
              <a:rPr lang="zh-TW" altLang="en-US" smtClean="0">
                <a:solidFill>
                  <a:srgbClr val="000000"/>
                </a:solidFill>
              </a:rPr>
              <a:pPr/>
              <a:t>6</a:t>
            </a:fld>
            <a:endParaRPr lang="en-US" altLang="zh-TW">
              <a:solidFill>
                <a:srgbClr val="000000"/>
              </a:solidFill>
            </a:endParaRPr>
          </a:p>
        </p:txBody>
      </p:sp>
      <p:sp>
        <p:nvSpPr>
          <p:cNvPr id="18435" name="Rectangle 2">
            <a:extLst>
              <a:ext uri="{FF2B5EF4-FFF2-40B4-BE49-F238E27FC236}">
                <a16:creationId xmlns:a16="http://schemas.microsoft.com/office/drawing/2014/main" id="{4FE9E541-C644-9441-E05D-B8E2BBEE61DF}"/>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a:extLst>
              <a:ext uri="{FF2B5EF4-FFF2-40B4-BE49-F238E27FC236}">
                <a16:creationId xmlns:a16="http://schemas.microsoft.com/office/drawing/2014/main" id="{702399DE-B562-EE32-E711-CAC60A26DED2}"/>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7E20239B-6E12-0174-71E8-03D5417000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7A30A07-7081-E448-921F-3836CC25E66D}" type="slidenum">
              <a:rPr lang="zh-TW" altLang="en-US" smtClean="0">
                <a:solidFill>
                  <a:srgbClr val="000000"/>
                </a:solidFill>
              </a:rPr>
              <a:pPr/>
              <a:t>7</a:t>
            </a:fld>
            <a:endParaRPr lang="en-US" altLang="zh-TW">
              <a:solidFill>
                <a:srgbClr val="000000"/>
              </a:solidFill>
            </a:endParaRPr>
          </a:p>
        </p:txBody>
      </p:sp>
      <p:sp>
        <p:nvSpPr>
          <p:cNvPr id="20483" name="Rectangle 2">
            <a:extLst>
              <a:ext uri="{FF2B5EF4-FFF2-40B4-BE49-F238E27FC236}">
                <a16:creationId xmlns:a16="http://schemas.microsoft.com/office/drawing/2014/main" id="{73E9D0C6-305B-C05E-F13A-F392B24AB9CA}"/>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a:extLst>
              <a:ext uri="{FF2B5EF4-FFF2-40B4-BE49-F238E27FC236}">
                <a16:creationId xmlns:a16="http://schemas.microsoft.com/office/drawing/2014/main" id="{5DF5FFC3-8842-4FFD-EB19-273E10B00C20}"/>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6CDEFDD5-3D8C-7E9F-D23C-576FD99B37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41EAE2F-E473-1243-BADA-E0120BB984DF}" type="slidenum">
              <a:rPr lang="zh-TW" altLang="en-US" smtClean="0">
                <a:solidFill>
                  <a:srgbClr val="000000"/>
                </a:solidFill>
              </a:rPr>
              <a:pPr/>
              <a:t>8</a:t>
            </a:fld>
            <a:endParaRPr lang="en-US" altLang="zh-TW">
              <a:solidFill>
                <a:srgbClr val="000000"/>
              </a:solidFill>
            </a:endParaRPr>
          </a:p>
        </p:txBody>
      </p:sp>
      <p:sp>
        <p:nvSpPr>
          <p:cNvPr id="22531" name="Rectangle 2">
            <a:extLst>
              <a:ext uri="{FF2B5EF4-FFF2-40B4-BE49-F238E27FC236}">
                <a16:creationId xmlns:a16="http://schemas.microsoft.com/office/drawing/2014/main" id="{07E69112-230C-B046-12B4-FCD79E123019}"/>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a:extLst>
              <a:ext uri="{FF2B5EF4-FFF2-40B4-BE49-F238E27FC236}">
                <a16:creationId xmlns:a16="http://schemas.microsoft.com/office/drawing/2014/main" id="{03D731EE-6AE4-8312-5E38-D12AD266F2EF}"/>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9A32E055-1B57-FB53-4615-EBFD292C99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908DBB4-9178-4040-8AB6-CD89FFF81DFF}" type="slidenum">
              <a:rPr lang="zh-TW" altLang="en-US" smtClean="0">
                <a:solidFill>
                  <a:srgbClr val="000000"/>
                </a:solidFill>
              </a:rPr>
              <a:pPr/>
              <a:t>9</a:t>
            </a:fld>
            <a:endParaRPr lang="en-US" altLang="zh-TW">
              <a:solidFill>
                <a:srgbClr val="000000"/>
              </a:solidFill>
            </a:endParaRPr>
          </a:p>
        </p:txBody>
      </p:sp>
      <p:sp>
        <p:nvSpPr>
          <p:cNvPr id="24579" name="Rectangle 2">
            <a:extLst>
              <a:ext uri="{FF2B5EF4-FFF2-40B4-BE49-F238E27FC236}">
                <a16:creationId xmlns:a16="http://schemas.microsoft.com/office/drawing/2014/main" id="{FEC2F45F-9966-A681-17DE-BEC2C2013989}"/>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a:extLst>
              <a:ext uri="{FF2B5EF4-FFF2-40B4-BE49-F238E27FC236}">
                <a16:creationId xmlns:a16="http://schemas.microsoft.com/office/drawing/2014/main" id="{408E8926-7D46-5081-96F9-96D1BE77894E}"/>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C7FCFAA-47BC-5921-F767-36C098C130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A88E834-E8CC-4B4F-87C6-74430A8C42C4}" type="slidenum">
              <a:rPr lang="zh-TW" altLang="en-US" smtClean="0">
                <a:solidFill>
                  <a:srgbClr val="000000"/>
                </a:solidFill>
              </a:rPr>
              <a:pPr/>
              <a:t>10</a:t>
            </a:fld>
            <a:endParaRPr lang="en-US" altLang="zh-TW">
              <a:solidFill>
                <a:srgbClr val="000000"/>
              </a:solidFill>
            </a:endParaRPr>
          </a:p>
        </p:txBody>
      </p:sp>
      <p:sp>
        <p:nvSpPr>
          <p:cNvPr id="26627" name="Rectangle 2">
            <a:extLst>
              <a:ext uri="{FF2B5EF4-FFF2-40B4-BE49-F238E27FC236}">
                <a16:creationId xmlns:a16="http://schemas.microsoft.com/office/drawing/2014/main" id="{F3A765F8-2181-7C05-881F-42449B38DCC1}"/>
              </a:ext>
            </a:extLst>
          </p:cNvPr>
          <p:cNvSpPr>
            <a:spLocks noGrp="1" noRot="1" noChangeAspect="1" noChangeArrowheads="1" noTextEdit="1"/>
          </p:cNvSpPr>
          <p:nvPr>
            <p:ph type="sldImg"/>
          </p:nvPr>
        </p:nvSpPr>
        <p:spPr bwMode="auto">
          <a:xfrm>
            <a:off x="1179513" y="695325"/>
            <a:ext cx="462597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a:extLst>
              <a:ext uri="{FF2B5EF4-FFF2-40B4-BE49-F238E27FC236}">
                <a16:creationId xmlns:a16="http://schemas.microsoft.com/office/drawing/2014/main" id="{D535E325-F097-D084-A833-B2DAEE96A979}"/>
              </a:ext>
            </a:extLst>
          </p:cNvPr>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DECF725D-9E9E-6685-F0B0-0B48F57E0206}"/>
              </a:ext>
            </a:extLst>
          </p:cNvPr>
          <p:cNvSpPr>
            <a:spLocks noGrp="1" noChangeArrowheads="1"/>
          </p:cNvSpPr>
          <p:nvPr>
            <p:ph type="sldNum" sz="quarter" idx="10"/>
          </p:nvPr>
        </p:nvSpPr>
        <p:spPr>
          <a:ln/>
        </p:spPr>
        <p:txBody>
          <a:bodyPr/>
          <a:lstStyle>
            <a:lvl1pPr>
              <a:defRPr/>
            </a:lvl1pPr>
          </a:lstStyle>
          <a:p>
            <a:pPr>
              <a:defRPr/>
            </a:pPr>
            <a:fld id="{F0C0F3C4-3E24-ED41-AB75-8E0B8C1D8CE0}" type="slidenum">
              <a:rPr lang="en-US" altLang="zh-CN"/>
              <a:pPr>
                <a:defRPr/>
              </a:pPr>
              <a:t>‹#›</a:t>
            </a:fld>
            <a:endParaRPr lang="en-US" altLang="zh-CN"/>
          </a:p>
        </p:txBody>
      </p:sp>
    </p:spTree>
    <p:extLst>
      <p:ext uri="{BB962C8B-B14F-4D97-AF65-F5344CB8AC3E}">
        <p14:creationId xmlns:p14="http://schemas.microsoft.com/office/powerpoint/2010/main" val="4653549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9EC9B7F-9440-04C1-848C-66512248AA0D}"/>
              </a:ext>
            </a:extLst>
          </p:cNvPr>
          <p:cNvSpPr>
            <a:spLocks noGrp="1" noChangeArrowheads="1"/>
          </p:cNvSpPr>
          <p:nvPr>
            <p:ph type="sldNum" sz="quarter" idx="10"/>
          </p:nvPr>
        </p:nvSpPr>
        <p:spPr>
          <a:ln/>
        </p:spPr>
        <p:txBody>
          <a:bodyPr/>
          <a:lstStyle>
            <a:lvl1pPr>
              <a:defRPr/>
            </a:lvl1pPr>
          </a:lstStyle>
          <a:p>
            <a:pPr>
              <a:defRPr/>
            </a:pPr>
            <a:fld id="{C92AC595-3DF2-474C-B9E9-A70F12C4D80E}" type="slidenum">
              <a:rPr lang="en-US" altLang="zh-CN"/>
              <a:pPr>
                <a:defRPr/>
              </a:pPr>
              <a:t>‹#›</a:t>
            </a:fld>
            <a:endParaRPr lang="en-US" altLang="zh-CN"/>
          </a:p>
        </p:txBody>
      </p:sp>
    </p:spTree>
    <p:extLst>
      <p:ext uri="{BB962C8B-B14F-4D97-AF65-F5344CB8AC3E}">
        <p14:creationId xmlns:p14="http://schemas.microsoft.com/office/powerpoint/2010/main" val="32174406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60325"/>
            <a:ext cx="2114550" cy="64928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60325"/>
            <a:ext cx="6191250" cy="6492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469062E-2AB2-CD2F-7DDB-3F2941B7A8D7}"/>
              </a:ext>
            </a:extLst>
          </p:cNvPr>
          <p:cNvSpPr>
            <a:spLocks noGrp="1" noChangeArrowheads="1"/>
          </p:cNvSpPr>
          <p:nvPr>
            <p:ph type="sldNum" sz="quarter" idx="10"/>
          </p:nvPr>
        </p:nvSpPr>
        <p:spPr>
          <a:ln/>
        </p:spPr>
        <p:txBody>
          <a:bodyPr/>
          <a:lstStyle>
            <a:lvl1pPr>
              <a:defRPr/>
            </a:lvl1pPr>
          </a:lstStyle>
          <a:p>
            <a:pPr>
              <a:defRPr/>
            </a:pPr>
            <a:fld id="{3FE957F1-C92F-9E4E-AECA-811AD7BC7F81}" type="slidenum">
              <a:rPr lang="en-US" altLang="zh-CN"/>
              <a:pPr>
                <a:defRPr/>
              </a:pPr>
              <a:t>‹#›</a:t>
            </a:fld>
            <a:endParaRPr lang="en-US" altLang="zh-CN"/>
          </a:p>
        </p:txBody>
      </p:sp>
    </p:spTree>
    <p:extLst>
      <p:ext uri="{BB962C8B-B14F-4D97-AF65-F5344CB8AC3E}">
        <p14:creationId xmlns:p14="http://schemas.microsoft.com/office/powerpoint/2010/main" val="45170435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161E4D1-35FF-A1C0-126B-E3D759C72557}"/>
              </a:ext>
            </a:extLst>
          </p:cNvPr>
          <p:cNvSpPr txBox="1">
            <a:spLocks/>
          </p:cNvSpPr>
          <p:nvPr/>
        </p:nvSpPr>
        <p:spPr>
          <a:xfrm>
            <a:off x="7327900" y="6416675"/>
            <a:ext cx="1587500" cy="365125"/>
          </a:xfrm>
          <a:prstGeom prst="rect">
            <a:avLst/>
          </a:prstGeom>
        </p:spPr>
        <p:txBody>
          <a:bodyPr/>
          <a:lstStyle>
            <a:lvl1pPr defTabSz="457200">
              <a:defRPr>
                <a:solidFill>
                  <a:schemeClr val="tx1"/>
                </a:solidFill>
                <a:latin typeface="Calibri" panose="020F0502020204030204" pitchFamily="34" charset="0"/>
                <a:cs typeface="Arial" panose="020B0604020202020204" pitchFamily="34" charset="0"/>
              </a:defRPr>
            </a:lvl1pPr>
            <a:lvl2pPr marL="742950" indent="-285750" defTabSz="457200">
              <a:defRPr>
                <a:solidFill>
                  <a:schemeClr val="tx1"/>
                </a:solidFill>
                <a:latin typeface="Calibri" panose="020F0502020204030204" pitchFamily="34" charset="0"/>
                <a:cs typeface="Arial" panose="020B0604020202020204" pitchFamily="34" charset="0"/>
              </a:defRPr>
            </a:lvl2pPr>
            <a:lvl3pPr marL="1143000" indent="-228600" defTabSz="457200">
              <a:defRPr>
                <a:solidFill>
                  <a:schemeClr val="tx1"/>
                </a:solidFill>
                <a:latin typeface="Calibri" panose="020F0502020204030204" pitchFamily="34" charset="0"/>
                <a:cs typeface="Arial" panose="020B0604020202020204" pitchFamily="34" charset="0"/>
              </a:defRPr>
            </a:lvl3pPr>
            <a:lvl4pPr marL="1600200" indent="-228600" defTabSz="457200">
              <a:defRPr>
                <a:solidFill>
                  <a:schemeClr val="tx1"/>
                </a:solidFill>
                <a:latin typeface="Calibri" panose="020F0502020204030204" pitchFamily="34" charset="0"/>
                <a:cs typeface="Arial" panose="020B0604020202020204" pitchFamily="34" charset="0"/>
              </a:defRPr>
            </a:lvl4pPr>
            <a:lvl5pPr marL="2057400" indent="-228600" defTabSz="4572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defRPr/>
            </a:pPr>
            <a:fld id="{DED85217-4E00-4D52-90CD-5738A4CAA603}" type="datetime5">
              <a:rPr lang="en-US" altLang="zh-CN" smtClean="0">
                <a:solidFill>
                  <a:schemeClr val="bg1"/>
                </a:solidFill>
              </a:rPr>
              <a:pPr eaLnBrk="1" hangingPunct="1">
                <a:defRPr/>
              </a:pPr>
              <a:t>10-Mar-25</a:t>
            </a:fld>
            <a:endParaRPr lang="en-US" altLang="zh-CN">
              <a:solidFill>
                <a:schemeClr val="bg1"/>
              </a:solidFill>
            </a:endParaRP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9" name="标题 8"/>
          <p:cNvSpPr>
            <a:spLocks noGrp="1"/>
          </p:cNvSpPr>
          <p:nvPr>
            <p:ph type="title"/>
          </p:nvPr>
        </p:nvSpPr>
        <p:spPr/>
        <p:txBody>
          <a:bodyPr/>
          <a:lstStyle/>
          <a:p>
            <a:r>
              <a:rPr lang="zh-CN" altLang="en-US"/>
              <a:t>单击此处编辑母版标题样式</a:t>
            </a:r>
            <a:endParaRPr lang="zh-CN" altLang="en-US" dirty="0"/>
          </a:p>
        </p:txBody>
      </p:sp>
      <p:sp>
        <p:nvSpPr>
          <p:cNvPr id="4" name="Slide Number Placeholder 5">
            <a:extLst>
              <a:ext uri="{FF2B5EF4-FFF2-40B4-BE49-F238E27FC236}">
                <a16:creationId xmlns:a16="http://schemas.microsoft.com/office/drawing/2014/main" id="{EA9DF463-FEB6-772F-9C14-A6AEEB0856F0}"/>
              </a:ext>
            </a:extLst>
          </p:cNvPr>
          <p:cNvSpPr>
            <a:spLocks noGrp="1"/>
          </p:cNvSpPr>
          <p:nvPr>
            <p:ph type="sldNum" sz="quarter" idx="10"/>
          </p:nvPr>
        </p:nvSpPr>
        <p:spPr/>
        <p:txBody>
          <a:bodyPr/>
          <a:lstStyle>
            <a:lvl1pPr>
              <a:defRPr>
                <a:solidFill>
                  <a:schemeClr val="bg1"/>
                </a:solidFill>
              </a:defRPr>
            </a:lvl1pPr>
          </a:lstStyle>
          <a:p>
            <a:pPr>
              <a:defRPr/>
            </a:pPr>
            <a:fld id="{7640E6FC-26A7-5941-8C15-AC08C40EC842}" type="slidenum">
              <a:rPr lang="en-US" altLang="zh-CN"/>
              <a:pPr>
                <a:defRPr/>
              </a:pPr>
              <a:t>‹#›</a:t>
            </a:fld>
            <a:endParaRPr lang="en-US" altLang="zh-CN"/>
          </a:p>
        </p:txBody>
      </p:sp>
    </p:spTree>
    <p:extLst>
      <p:ext uri="{BB962C8B-B14F-4D97-AF65-F5344CB8AC3E}">
        <p14:creationId xmlns:p14="http://schemas.microsoft.com/office/powerpoint/2010/main" val="2319096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60237778-E3DE-1AB9-B2DD-34194783D80E}"/>
              </a:ext>
            </a:extLst>
          </p:cNvPr>
          <p:cNvSpPr>
            <a:spLocks noGrp="1"/>
          </p:cNvSpPr>
          <p:nvPr>
            <p:ph type="dt" sz="half" idx="11"/>
          </p:nvPr>
        </p:nvSpPr>
        <p:spPr/>
        <p:txBody>
          <a:bodyPr/>
          <a:lstStyle>
            <a:lvl1pPr>
              <a:defRPr/>
            </a:lvl1pPr>
          </a:lstStyle>
          <a:p>
            <a:pPr>
              <a:defRPr/>
            </a:pPr>
            <a:fld id="{FF49392C-B248-F740-9564-60FE4ECAD399}" type="datetimeFigureOut">
              <a:rPr lang="en-US" altLang="zh-CN"/>
              <a:pPr>
                <a:defRPr/>
              </a:pPr>
              <a:t>3/10/25</a:t>
            </a:fld>
            <a:endParaRPr lang="en-US" altLang="zh-CN"/>
          </a:p>
        </p:txBody>
      </p:sp>
      <p:sp>
        <p:nvSpPr>
          <p:cNvPr id="5" name="Slide Number Placeholder 5">
            <a:extLst>
              <a:ext uri="{FF2B5EF4-FFF2-40B4-BE49-F238E27FC236}">
                <a16:creationId xmlns:a16="http://schemas.microsoft.com/office/drawing/2014/main" id="{F178D164-963D-1E12-6ABD-68BA28D9A30C}"/>
              </a:ext>
            </a:extLst>
          </p:cNvPr>
          <p:cNvSpPr>
            <a:spLocks noGrp="1"/>
          </p:cNvSpPr>
          <p:nvPr>
            <p:ph type="sldNum" sz="quarter" idx="13"/>
          </p:nvPr>
        </p:nvSpPr>
        <p:spPr/>
        <p:txBody>
          <a:bodyPr/>
          <a:lstStyle>
            <a:lvl1pPr>
              <a:defRPr/>
            </a:lvl1pPr>
          </a:lstStyle>
          <a:p>
            <a:pPr>
              <a:defRPr/>
            </a:pPr>
            <a:fld id="{A808DD1E-653D-444D-BE68-983F15B5C75F}" type="slidenum">
              <a:rPr lang="en-US" altLang="zh-CN"/>
              <a:pPr>
                <a:defRPr/>
              </a:pPr>
              <a:t>‹#›</a:t>
            </a:fld>
            <a:endParaRPr lang="en-US" altLang="zh-CN"/>
          </a:p>
        </p:txBody>
      </p:sp>
    </p:spTree>
    <p:extLst>
      <p:ext uri="{BB962C8B-B14F-4D97-AF65-F5344CB8AC3E}">
        <p14:creationId xmlns:p14="http://schemas.microsoft.com/office/powerpoint/2010/main" val="976959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2558BE88-1009-868B-2153-0373AF2E2185}"/>
              </a:ext>
            </a:extLst>
          </p:cNvPr>
          <p:cNvSpPr>
            <a:spLocks noGrp="1"/>
          </p:cNvSpPr>
          <p:nvPr>
            <p:ph type="dt" sz="half" idx="11"/>
          </p:nvPr>
        </p:nvSpPr>
        <p:spPr/>
        <p:txBody>
          <a:bodyPr/>
          <a:lstStyle>
            <a:lvl1pPr>
              <a:defRPr/>
            </a:lvl1pPr>
          </a:lstStyle>
          <a:p>
            <a:pPr>
              <a:defRPr/>
            </a:pPr>
            <a:fld id="{2A817A68-41F6-6B4B-A224-FE2A9C14E507}" type="datetimeFigureOut">
              <a:rPr lang="en-US" altLang="zh-CN"/>
              <a:pPr>
                <a:defRPr/>
              </a:pPr>
              <a:t>3/10/25</a:t>
            </a:fld>
            <a:endParaRPr lang="en-US" altLang="zh-CN"/>
          </a:p>
        </p:txBody>
      </p:sp>
      <p:sp>
        <p:nvSpPr>
          <p:cNvPr id="5" name="Slide Number Placeholder 5">
            <a:extLst>
              <a:ext uri="{FF2B5EF4-FFF2-40B4-BE49-F238E27FC236}">
                <a16:creationId xmlns:a16="http://schemas.microsoft.com/office/drawing/2014/main" id="{C4E13D80-3C38-3977-2CAD-8390F4FCBA32}"/>
              </a:ext>
            </a:extLst>
          </p:cNvPr>
          <p:cNvSpPr>
            <a:spLocks noGrp="1"/>
          </p:cNvSpPr>
          <p:nvPr>
            <p:ph type="sldNum" sz="quarter" idx="13"/>
          </p:nvPr>
        </p:nvSpPr>
        <p:spPr/>
        <p:txBody>
          <a:bodyPr/>
          <a:lstStyle>
            <a:lvl1pPr>
              <a:defRPr/>
            </a:lvl1pPr>
          </a:lstStyle>
          <a:p>
            <a:pPr>
              <a:defRPr/>
            </a:pPr>
            <a:fld id="{7DB2E06C-AE36-0642-B4CE-E75B18763E66}" type="slidenum">
              <a:rPr lang="en-US" altLang="zh-CN"/>
              <a:pPr>
                <a:defRPr/>
              </a:pPr>
              <a:t>‹#›</a:t>
            </a:fld>
            <a:endParaRPr lang="en-US" altLang="zh-CN"/>
          </a:p>
        </p:txBody>
      </p:sp>
    </p:spTree>
    <p:extLst>
      <p:ext uri="{BB962C8B-B14F-4D97-AF65-F5344CB8AC3E}">
        <p14:creationId xmlns:p14="http://schemas.microsoft.com/office/powerpoint/2010/main" val="1788300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3">
            <a:extLst>
              <a:ext uri="{FF2B5EF4-FFF2-40B4-BE49-F238E27FC236}">
                <a16:creationId xmlns:a16="http://schemas.microsoft.com/office/drawing/2014/main" id="{182961BD-C107-23F9-4A7B-0068F2402037}"/>
              </a:ext>
            </a:extLst>
          </p:cNvPr>
          <p:cNvSpPr>
            <a:spLocks noGrp="1"/>
          </p:cNvSpPr>
          <p:nvPr>
            <p:ph type="dt" sz="half" idx="11"/>
          </p:nvPr>
        </p:nvSpPr>
        <p:spPr/>
        <p:txBody>
          <a:bodyPr/>
          <a:lstStyle>
            <a:lvl1pPr>
              <a:defRPr/>
            </a:lvl1pPr>
          </a:lstStyle>
          <a:p>
            <a:pPr>
              <a:defRPr/>
            </a:pPr>
            <a:fld id="{DF932256-057C-9E42-A27C-01A91AAA86E4}" type="datetimeFigureOut">
              <a:rPr lang="en-US" altLang="zh-CN"/>
              <a:pPr>
                <a:defRPr/>
              </a:pPr>
              <a:t>3/10/25</a:t>
            </a:fld>
            <a:endParaRPr lang="en-US" altLang="zh-CN"/>
          </a:p>
        </p:txBody>
      </p:sp>
      <p:sp>
        <p:nvSpPr>
          <p:cNvPr id="6" name="Slide Number Placeholder 5">
            <a:extLst>
              <a:ext uri="{FF2B5EF4-FFF2-40B4-BE49-F238E27FC236}">
                <a16:creationId xmlns:a16="http://schemas.microsoft.com/office/drawing/2014/main" id="{768DA725-E00C-754E-D769-41C1E8D75998}"/>
              </a:ext>
            </a:extLst>
          </p:cNvPr>
          <p:cNvSpPr>
            <a:spLocks noGrp="1"/>
          </p:cNvSpPr>
          <p:nvPr>
            <p:ph type="sldNum" sz="quarter" idx="13"/>
          </p:nvPr>
        </p:nvSpPr>
        <p:spPr/>
        <p:txBody>
          <a:bodyPr/>
          <a:lstStyle>
            <a:lvl1pPr>
              <a:defRPr/>
            </a:lvl1pPr>
          </a:lstStyle>
          <a:p>
            <a:pPr>
              <a:defRPr/>
            </a:pPr>
            <a:fld id="{DE942EB9-AD73-F544-B59F-C8FDEA90C1C4}" type="slidenum">
              <a:rPr lang="en-US" altLang="zh-CN"/>
              <a:pPr>
                <a:defRPr/>
              </a:pPr>
              <a:t>‹#›</a:t>
            </a:fld>
            <a:endParaRPr lang="en-US" altLang="zh-CN"/>
          </a:p>
        </p:txBody>
      </p:sp>
    </p:spTree>
    <p:extLst>
      <p:ext uri="{BB962C8B-B14F-4D97-AF65-F5344CB8AC3E}">
        <p14:creationId xmlns:p14="http://schemas.microsoft.com/office/powerpoint/2010/main" val="2295540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3">
            <a:extLst>
              <a:ext uri="{FF2B5EF4-FFF2-40B4-BE49-F238E27FC236}">
                <a16:creationId xmlns:a16="http://schemas.microsoft.com/office/drawing/2014/main" id="{2EF730D5-C20A-DA7D-E75F-B82EB527A77E}"/>
              </a:ext>
            </a:extLst>
          </p:cNvPr>
          <p:cNvSpPr>
            <a:spLocks noGrp="1"/>
          </p:cNvSpPr>
          <p:nvPr>
            <p:ph type="dt" sz="half" idx="11"/>
          </p:nvPr>
        </p:nvSpPr>
        <p:spPr/>
        <p:txBody>
          <a:bodyPr/>
          <a:lstStyle>
            <a:lvl1pPr>
              <a:defRPr/>
            </a:lvl1pPr>
          </a:lstStyle>
          <a:p>
            <a:pPr>
              <a:defRPr/>
            </a:pPr>
            <a:fld id="{9E20CCB7-BDC4-4E4B-B36F-FC395C0C58D1}" type="datetimeFigureOut">
              <a:rPr lang="en-US" altLang="zh-CN"/>
              <a:pPr>
                <a:defRPr/>
              </a:pPr>
              <a:t>3/10/25</a:t>
            </a:fld>
            <a:endParaRPr lang="en-US" altLang="zh-CN"/>
          </a:p>
        </p:txBody>
      </p:sp>
      <p:sp>
        <p:nvSpPr>
          <p:cNvPr id="8" name="Slide Number Placeholder 5">
            <a:extLst>
              <a:ext uri="{FF2B5EF4-FFF2-40B4-BE49-F238E27FC236}">
                <a16:creationId xmlns:a16="http://schemas.microsoft.com/office/drawing/2014/main" id="{AD41017C-A447-EFB9-A576-049B7F8E56E6}"/>
              </a:ext>
            </a:extLst>
          </p:cNvPr>
          <p:cNvSpPr>
            <a:spLocks noGrp="1"/>
          </p:cNvSpPr>
          <p:nvPr>
            <p:ph type="sldNum" sz="quarter" idx="13"/>
          </p:nvPr>
        </p:nvSpPr>
        <p:spPr/>
        <p:txBody>
          <a:bodyPr/>
          <a:lstStyle>
            <a:lvl1pPr>
              <a:defRPr/>
            </a:lvl1pPr>
          </a:lstStyle>
          <a:p>
            <a:pPr>
              <a:defRPr/>
            </a:pPr>
            <a:fld id="{F5BA1CAF-7F1F-D643-B0DA-7B7DD14E952A}" type="slidenum">
              <a:rPr lang="en-US" altLang="zh-CN"/>
              <a:pPr>
                <a:defRPr/>
              </a:pPr>
              <a:t>‹#›</a:t>
            </a:fld>
            <a:endParaRPr lang="en-US" altLang="zh-CN"/>
          </a:p>
        </p:txBody>
      </p:sp>
    </p:spTree>
    <p:extLst>
      <p:ext uri="{BB962C8B-B14F-4D97-AF65-F5344CB8AC3E}">
        <p14:creationId xmlns:p14="http://schemas.microsoft.com/office/powerpoint/2010/main" val="676228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3">
            <a:extLst>
              <a:ext uri="{FF2B5EF4-FFF2-40B4-BE49-F238E27FC236}">
                <a16:creationId xmlns:a16="http://schemas.microsoft.com/office/drawing/2014/main" id="{B2221CCC-5937-C3A6-9178-B3202A21DBA4}"/>
              </a:ext>
            </a:extLst>
          </p:cNvPr>
          <p:cNvSpPr>
            <a:spLocks noGrp="1"/>
          </p:cNvSpPr>
          <p:nvPr>
            <p:ph type="dt" sz="half" idx="11"/>
          </p:nvPr>
        </p:nvSpPr>
        <p:spPr/>
        <p:txBody>
          <a:bodyPr/>
          <a:lstStyle>
            <a:lvl1pPr>
              <a:defRPr/>
            </a:lvl1pPr>
          </a:lstStyle>
          <a:p>
            <a:pPr>
              <a:defRPr/>
            </a:pPr>
            <a:fld id="{73CFC634-1645-3648-813D-C39BE01AEC5B}" type="datetimeFigureOut">
              <a:rPr lang="en-US" altLang="zh-CN"/>
              <a:pPr>
                <a:defRPr/>
              </a:pPr>
              <a:t>3/10/25</a:t>
            </a:fld>
            <a:endParaRPr lang="en-US" altLang="zh-CN"/>
          </a:p>
        </p:txBody>
      </p:sp>
      <p:sp>
        <p:nvSpPr>
          <p:cNvPr id="4" name="Slide Number Placeholder 5">
            <a:extLst>
              <a:ext uri="{FF2B5EF4-FFF2-40B4-BE49-F238E27FC236}">
                <a16:creationId xmlns:a16="http://schemas.microsoft.com/office/drawing/2014/main" id="{B91D2839-03B3-A6B5-350C-22DE919E0A2F}"/>
              </a:ext>
            </a:extLst>
          </p:cNvPr>
          <p:cNvSpPr>
            <a:spLocks noGrp="1"/>
          </p:cNvSpPr>
          <p:nvPr>
            <p:ph type="sldNum" sz="quarter" idx="13"/>
          </p:nvPr>
        </p:nvSpPr>
        <p:spPr/>
        <p:txBody>
          <a:bodyPr/>
          <a:lstStyle>
            <a:lvl1pPr>
              <a:defRPr/>
            </a:lvl1pPr>
          </a:lstStyle>
          <a:p>
            <a:pPr>
              <a:defRPr/>
            </a:pPr>
            <a:fld id="{16CA8243-75C9-4445-B450-89A4DD6F603B}" type="slidenum">
              <a:rPr lang="en-US" altLang="zh-CN"/>
              <a:pPr>
                <a:defRPr/>
              </a:pPr>
              <a:t>‹#›</a:t>
            </a:fld>
            <a:endParaRPr lang="en-US" altLang="zh-CN"/>
          </a:p>
        </p:txBody>
      </p:sp>
    </p:spTree>
    <p:extLst>
      <p:ext uri="{BB962C8B-B14F-4D97-AF65-F5344CB8AC3E}">
        <p14:creationId xmlns:p14="http://schemas.microsoft.com/office/powerpoint/2010/main" val="3597928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98C5B32-AA58-1073-94DB-D7CB14A09CB2}"/>
              </a:ext>
            </a:extLst>
          </p:cNvPr>
          <p:cNvSpPr>
            <a:spLocks noGrp="1"/>
          </p:cNvSpPr>
          <p:nvPr>
            <p:ph type="dt" sz="half" idx="11"/>
          </p:nvPr>
        </p:nvSpPr>
        <p:spPr/>
        <p:txBody>
          <a:bodyPr/>
          <a:lstStyle>
            <a:lvl1pPr>
              <a:defRPr/>
            </a:lvl1pPr>
          </a:lstStyle>
          <a:p>
            <a:pPr>
              <a:defRPr/>
            </a:pPr>
            <a:fld id="{038439EF-18BB-8D4E-B926-AD44D0DC082C}" type="datetimeFigureOut">
              <a:rPr lang="en-US" altLang="zh-CN"/>
              <a:pPr>
                <a:defRPr/>
              </a:pPr>
              <a:t>3/10/25</a:t>
            </a:fld>
            <a:endParaRPr lang="en-US" altLang="zh-CN"/>
          </a:p>
        </p:txBody>
      </p:sp>
      <p:sp>
        <p:nvSpPr>
          <p:cNvPr id="3" name="Slide Number Placeholder 5">
            <a:extLst>
              <a:ext uri="{FF2B5EF4-FFF2-40B4-BE49-F238E27FC236}">
                <a16:creationId xmlns:a16="http://schemas.microsoft.com/office/drawing/2014/main" id="{6F69FA10-03D3-4920-6318-060EF29D7F10}"/>
              </a:ext>
            </a:extLst>
          </p:cNvPr>
          <p:cNvSpPr>
            <a:spLocks noGrp="1"/>
          </p:cNvSpPr>
          <p:nvPr>
            <p:ph type="sldNum" sz="quarter" idx="13"/>
          </p:nvPr>
        </p:nvSpPr>
        <p:spPr/>
        <p:txBody>
          <a:bodyPr/>
          <a:lstStyle>
            <a:lvl1pPr>
              <a:defRPr/>
            </a:lvl1pPr>
          </a:lstStyle>
          <a:p>
            <a:pPr>
              <a:defRPr/>
            </a:pPr>
            <a:fld id="{E82C2D47-572B-024B-B6BB-C729CB1A937F}" type="slidenum">
              <a:rPr lang="en-US" altLang="zh-CN"/>
              <a:pPr>
                <a:defRPr/>
              </a:pPr>
              <a:t>‹#›</a:t>
            </a:fld>
            <a:endParaRPr lang="en-US" altLang="zh-CN"/>
          </a:p>
        </p:txBody>
      </p:sp>
    </p:spTree>
    <p:extLst>
      <p:ext uri="{BB962C8B-B14F-4D97-AF65-F5344CB8AC3E}">
        <p14:creationId xmlns:p14="http://schemas.microsoft.com/office/powerpoint/2010/main" val="65120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D7AABD11-7B85-838C-8351-655939CD86F9}"/>
              </a:ext>
            </a:extLst>
          </p:cNvPr>
          <p:cNvSpPr>
            <a:spLocks noGrp="1"/>
          </p:cNvSpPr>
          <p:nvPr>
            <p:ph type="dt" sz="half" idx="11"/>
          </p:nvPr>
        </p:nvSpPr>
        <p:spPr/>
        <p:txBody>
          <a:bodyPr/>
          <a:lstStyle>
            <a:lvl1pPr>
              <a:defRPr/>
            </a:lvl1pPr>
          </a:lstStyle>
          <a:p>
            <a:pPr>
              <a:defRPr/>
            </a:pPr>
            <a:fld id="{5614BA1A-71AA-F445-A93B-E9DC6F54625C}" type="datetimeFigureOut">
              <a:rPr lang="en-US" altLang="zh-CN"/>
              <a:pPr>
                <a:defRPr/>
              </a:pPr>
              <a:t>3/10/25</a:t>
            </a:fld>
            <a:endParaRPr lang="en-US" altLang="zh-CN"/>
          </a:p>
        </p:txBody>
      </p:sp>
      <p:sp>
        <p:nvSpPr>
          <p:cNvPr id="6" name="Slide Number Placeholder 5">
            <a:extLst>
              <a:ext uri="{FF2B5EF4-FFF2-40B4-BE49-F238E27FC236}">
                <a16:creationId xmlns:a16="http://schemas.microsoft.com/office/drawing/2014/main" id="{422CFD23-E71B-F556-E6D7-6900C189B266}"/>
              </a:ext>
            </a:extLst>
          </p:cNvPr>
          <p:cNvSpPr>
            <a:spLocks noGrp="1"/>
          </p:cNvSpPr>
          <p:nvPr>
            <p:ph type="sldNum" sz="quarter" idx="13"/>
          </p:nvPr>
        </p:nvSpPr>
        <p:spPr/>
        <p:txBody>
          <a:bodyPr/>
          <a:lstStyle>
            <a:lvl1pPr>
              <a:defRPr/>
            </a:lvl1pPr>
          </a:lstStyle>
          <a:p>
            <a:pPr>
              <a:defRPr/>
            </a:pPr>
            <a:fld id="{3A496EBF-C948-8646-9568-3F54AB9E9B8A}" type="slidenum">
              <a:rPr lang="en-US" altLang="zh-CN"/>
              <a:pPr>
                <a:defRPr/>
              </a:pPr>
              <a:t>‹#›</a:t>
            </a:fld>
            <a:endParaRPr lang="en-US" altLang="zh-CN"/>
          </a:p>
        </p:txBody>
      </p:sp>
    </p:spTree>
    <p:extLst>
      <p:ext uri="{BB962C8B-B14F-4D97-AF65-F5344CB8AC3E}">
        <p14:creationId xmlns:p14="http://schemas.microsoft.com/office/powerpoint/2010/main" val="99896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27CEB783-D918-DC6A-1D4C-F3C903067CDE}"/>
              </a:ext>
            </a:extLst>
          </p:cNvPr>
          <p:cNvSpPr>
            <a:spLocks noGrp="1" noChangeArrowheads="1"/>
          </p:cNvSpPr>
          <p:nvPr>
            <p:ph type="sldNum" sz="quarter" idx="10"/>
          </p:nvPr>
        </p:nvSpPr>
        <p:spPr>
          <a:ln/>
        </p:spPr>
        <p:txBody>
          <a:bodyPr/>
          <a:lstStyle>
            <a:lvl1pPr>
              <a:defRPr/>
            </a:lvl1pPr>
          </a:lstStyle>
          <a:p>
            <a:pPr>
              <a:defRPr/>
            </a:pPr>
            <a:fld id="{250963B1-C81E-C141-9B3E-4766BB3E7025}" type="slidenum">
              <a:rPr lang="en-US" altLang="zh-CN"/>
              <a:pPr>
                <a:defRPr/>
              </a:pPr>
              <a:t>‹#›</a:t>
            </a:fld>
            <a:endParaRPr lang="en-US" altLang="zh-CN"/>
          </a:p>
        </p:txBody>
      </p:sp>
    </p:spTree>
    <p:extLst>
      <p:ext uri="{BB962C8B-B14F-4D97-AF65-F5344CB8AC3E}">
        <p14:creationId xmlns:p14="http://schemas.microsoft.com/office/powerpoint/2010/main" val="413824087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0B7E3BDA-8042-FA16-3132-3957E87E0506}"/>
              </a:ext>
            </a:extLst>
          </p:cNvPr>
          <p:cNvSpPr>
            <a:spLocks noGrp="1"/>
          </p:cNvSpPr>
          <p:nvPr>
            <p:ph type="dt" sz="half" idx="11"/>
          </p:nvPr>
        </p:nvSpPr>
        <p:spPr/>
        <p:txBody>
          <a:bodyPr/>
          <a:lstStyle>
            <a:lvl1pPr>
              <a:defRPr/>
            </a:lvl1pPr>
          </a:lstStyle>
          <a:p>
            <a:pPr>
              <a:defRPr/>
            </a:pPr>
            <a:fld id="{211A14DA-7356-4645-AD01-B47A1C1E98B4}" type="datetimeFigureOut">
              <a:rPr lang="en-US" altLang="zh-CN"/>
              <a:pPr>
                <a:defRPr/>
              </a:pPr>
              <a:t>3/10/25</a:t>
            </a:fld>
            <a:endParaRPr lang="en-US" altLang="zh-CN"/>
          </a:p>
        </p:txBody>
      </p:sp>
      <p:sp>
        <p:nvSpPr>
          <p:cNvPr id="6" name="Slide Number Placeholder 5">
            <a:extLst>
              <a:ext uri="{FF2B5EF4-FFF2-40B4-BE49-F238E27FC236}">
                <a16:creationId xmlns:a16="http://schemas.microsoft.com/office/drawing/2014/main" id="{7F58B365-C258-9EC6-C350-D6E73CFF1710}"/>
              </a:ext>
            </a:extLst>
          </p:cNvPr>
          <p:cNvSpPr>
            <a:spLocks noGrp="1"/>
          </p:cNvSpPr>
          <p:nvPr>
            <p:ph type="sldNum" sz="quarter" idx="13"/>
          </p:nvPr>
        </p:nvSpPr>
        <p:spPr/>
        <p:txBody>
          <a:bodyPr/>
          <a:lstStyle>
            <a:lvl1pPr>
              <a:defRPr/>
            </a:lvl1pPr>
          </a:lstStyle>
          <a:p>
            <a:pPr>
              <a:defRPr/>
            </a:pPr>
            <a:fld id="{80E145E8-E261-0342-9F8B-DCFBC3BB80B3}" type="slidenum">
              <a:rPr lang="en-US" altLang="zh-CN"/>
              <a:pPr>
                <a:defRPr/>
              </a:pPr>
              <a:t>‹#›</a:t>
            </a:fld>
            <a:endParaRPr lang="en-US" altLang="zh-CN"/>
          </a:p>
        </p:txBody>
      </p:sp>
    </p:spTree>
    <p:extLst>
      <p:ext uri="{BB962C8B-B14F-4D97-AF65-F5344CB8AC3E}">
        <p14:creationId xmlns:p14="http://schemas.microsoft.com/office/powerpoint/2010/main" val="106526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a:extLst>
              <a:ext uri="{FF2B5EF4-FFF2-40B4-BE49-F238E27FC236}">
                <a16:creationId xmlns:a16="http://schemas.microsoft.com/office/drawing/2014/main" id="{63FEC287-C61A-32B0-FDAD-0E8842372FC2}"/>
              </a:ext>
            </a:extLst>
          </p:cNvPr>
          <p:cNvSpPr>
            <a:spLocks noGrp="1"/>
          </p:cNvSpPr>
          <p:nvPr>
            <p:ph type="dt" sz="half" idx="11"/>
          </p:nvPr>
        </p:nvSpPr>
        <p:spPr/>
        <p:txBody>
          <a:bodyPr/>
          <a:lstStyle>
            <a:lvl1pPr>
              <a:defRPr/>
            </a:lvl1pPr>
          </a:lstStyle>
          <a:p>
            <a:pPr>
              <a:defRPr/>
            </a:pPr>
            <a:fld id="{EA3A4079-5110-934B-A62A-B81043B24A82}" type="datetimeFigureOut">
              <a:rPr lang="en-US" altLang="zh-CN"/>
              <a:pPr>
                <a:defRPr/>
              </a:pPr>
              <a:t>3/10/25</a:t>
            </a:fld>
            <a:endParaRPr lang="en-US" altLang="zh-CN"/>
          </a:p>
        </p:txBody>
      </p:sp>
      <p:sp>
        <p:nvSpPr>
          <p:cNvPr id="5" name="Slide Number Placeholder 5">
            <a:extLst>
              <a:ext uri="{FF2B5EF4-FFF2-40B4-BE49-F238E27FC236}">
                <a16:creationId xmlns:a16="http://schemas.microsoft.com/office/drawing/2014/main" id="{D814C51A-9330-313E-3CF4-71DC0ACD53CE}"/>
              </a:ext>
            </a:extLst>
          </p:cNvPr>
          <p:cNvSpPr>
            <a:spLocks noGrp="1"/>
          </p:cNvSpPr>
          <p:nvPr>
            <p:ph type="sldNum" sz="quarter" idx="13"/>
          </p:nvPr>
        </p:nvSpPr>
        <p:spPr/>
        <p:txBody>
          <a:bodyPr/>
          <a:lstStyle>
            <a:lvl1pPr>
              <a:defRPr/>
            </a:lvl1pPr>
          </a:lstStyle>
          <a:p>
            <a:pPr>
              <a:defRPr/>
            </a:pPr>
            <a:fld id="{997488B1-9744-874D-A595-6D500C43E402}" type="slidenum">
              <a:rPr lang="en-US" altLang="zh-CN"/>
              <a:pPr>
                <a:defRPr/>
              </a:pPr>
              <a:t>‹#›</a:t>
            </a:fld>
            <a:endParaRPr lang="en-US" altLang="zh-CN"/>
          </a:p>
        </p:txBody>
      </p:sp>
    </p:spTree>
    <p:extLst>
      <p:ext uri="{BB962C8B-B14F-4D97-AF65-F5344CB8AC3E}">
        <p14:creationId xmlns:p14="http://schemas.microsoft.com/office/powerpoint/2010/main" val="3836190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a:extLst>
              <a:ext uri="{FF2B5EF4-FFF2-40B4-BE49-F238E27FC236}">
                <a16:creationId xmlns:a16="http://schemas.microsoft.com/office/drawing/2014/main" id="{85E43BFE-6BB8-5E26-E13A-F2FAE969B204}"/>
              </a:ext>
            </a:extLst>
          </p:cNvPr>
          <p:cNvSpPr>
            <a:spLocks noGrp="1"/>
          </p:cNvSpPr>
          <p:nvPr>
            <p:ph type="dt" sz="half" idx="11"/>
          </p:nvPr>
        </p:nvSpPr>
        <p:spPr/>
        <p:txBody>
          <a:bodyPr/>
          <a:lstStyle>
            <a:lvl1pPr>
              <a:defRPr/>
            </a:lvl1pPr>
          </a:lstStyle>
          <a:p>
            <a:pPr>
              <a:defRPr/>
            </a:pPr>
            <a:fld id="{AE05AFE5-25BC-224C-B0D8-97EDEF54268C}" type="datetimeFigureOut">
              <a:rPr lang="en-US" altLang="zh-CN"/>
              <a:pPr>
                <a:defRPr/>
              </a:pPr>
              <a:t>3/10/25</a:t>
            </a:fld>
            <a:endParaRPr lang="en-US" altLang="zh-CN"/>
          </a:p>
        </p:txBody>
      </p:sp>
      <p:sp>
        <p:nvSpPr>
          <p:cNvPr id="5" name="Slide Number Placeholder 5">
            <a:extLst>
              <a:ext uri="{FF2B5EF4-FFF2-40B4-BE49-F238E27FC236}">
                <a16:creationId xmlns:a16="http://schemas.microsoft.com/office/drawing/2014/main" id="{B9511599-67D4-1943-101A-E1FAC39513C7}"/>
              </a:ext>
            </a:extLst>
          </p:cNvPr>
          <p:cNvSpPr>
            <a:spLocks noGrp="1"/>
          </p:cNvSpPr>
          <p:nvPr>
            <p:ph type="sldNum" sz="quarter" idx="13"/>
          </p:nvPr>
        </p:nvSpPr>
        <p:spPr/>
        <p:txBody>
          <a:bodyPr/>
          <a:lstStyle>
            <a:lvl1pPr>
              <a:defRPr/>
            </a:lvl1pPr>
          </a:lstStyle>
          <a:p>
            <a:pPr>
              <a:defRPr/>
            </a:pPr>
            <a:fld id="{9691D208-BD9D-0E4F-90E6-0282702BFD04}" type="slidenum">
              <a:rPr lang="en-US" altLang="zh-CN"/>
              <a:pPr>
                <a:defRPr/>
              </a:pPr>
              <a:t>‹#›</a:t>
            </a:fld>
            <a:endParaRPr lang="en-US" altLang="zh-CN"/>
          </a:p>
        </p:txBody>
      </p:sp>
    </p:spTree>
    <p:extLst>
      <p:ext uri="{BB962C8B-B14F-4D97-AF65-F5344CB8AC3E}">
        <p14:creationId xmlns:p14="http://schemas.microsoft.com/office/powerpoint/2010/main" val="21416658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F3D95B07-AB41-40E8-CFFA-2A066E1174C0}"/>
              </a:ext>
            </a:extLst>
          </p:cNvPr>
          <p:cNvSpPr>
            <a:spLocks noChangeArrowheads="1"/>
          </p:cNvSpPr>
          <p:nvPr/>
        </p:nvSpPr>
        <p:spPr bwMode="auto">
          <a:xfrm>
            <a:off x="-11113" y="-7938"/>
            <a:ext cx="9155113" cy="904876"/>
          </a:xfrm>
          <a:prstGeom prst="rect">
            <a:avLst/>
          </a:prstGeom>
          <a:solidFill>
            <a:srgbClr val="242671"/>
          </a:solidFill>
          <a:ln w="9525" algn="ctr">
            <a:solidFill>
              <a:schemeClr val="tx1"/>
            </a:solidFill>
            <a:round/>
            <a:headEnd/>
            <a:tailEnd/>
          </a:ln>
        </p:spPr>
        <p:txBody>
          <a:bodyPr wrap="none"/>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defRPr/>
            </a:pPr>
            <a:endParaRPr kumimoji="1" lang="zh-CN" altLang="en-US" sz="2400" b="1">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E06DE598-90F7-CEA5-2BA2-82FFA60B6334}"/>
              </a:ext>
            </a:extLst>
          </p:cNvPr>
          <p:cNvSpPr txBox="1">
            <a:spLocks/>
          </p:cNvSpPr>
          <p:nvPr/>
        </p:nvSpPr>
        <p:spPr>
          <a:xfrm>
            <a:off x="6324600" y="6416675"/>
            <a:ext cx="1003300" cy="365125"/>
          </a:xfrm>
          <a:prstGeom prst="rect">
            <a:avLst/>
          </a:prstGeom>
        </p:spPr>
        <p:txBody>
          <a:bodyPr/>
          <a:lstStyle>
            <a:lvl1pPr defTabSz="457200">
              <a:defRPr>
                <a:solidFill>
                  <a:schemeClr val="tx1"/>
                </a:solidFill>
                <a:latin typeface="Calibri" panose="020F0502020204030204" pitchFamily="34" charset="0"/>
                <a:cs typeface="Arial" panose="020B0604020202020204" pitchFamily="34" charset="0"/>
              </a:defRPr>
            </a:lvl1pPr>
            <a:lvl2pPr marL="742950" indent="-285750" defTabSz="457200">
              <a:defRPr>
                <a:solidFill>
                  <a:schemeClr val="tx1"/>
                </a:solidFill>
                <a:latin typeface="Calibri" panose="020F0502020204030204" pitchFamily="34" charset="0"/>
                <a:cs typeface="Arial" panose="020B0604020202020204" pitchFamily="34" charset="0"/>
              </a:defRPr>
            </a:lvl2pPr>
            <a:lvl3pPr marL="1143000" indent="-228600" defTabSz="457200">
              <a:defRPr>
                <a:solidFill>
                  <a:schemeClr val="tx1"/>
                </a:solidFill>
                <a:latin typeface="Calibri" panose="020F0502020204030204" pitchFamily="34" charset="0"/>
                <a:cs typeface="Arial" panose="020B0604020202020204" pitchFamily="34" charset="0"/>
              </a:defRPr>
            </a:lvl3pPr>
            <a:lvl4pPr marL="1600200" indent="-228600" defTabSz="457200">
              <a:defRPr>
                <a:solidFill>
                  <a:schemeClr val="tx1"/>
                </a:solidFill>
                <a:latin typeface="Calibri" panose="020F0502020204030204" pitchFamily="34" charset="0"/>
                <a:cs typeface="Arial" panose="020B0604020202020204" pitchFamily="34" charset="0"/>
              </a:defRPr>
            </a:lvl4pPr>
            <a:lvl5pPr marL="2057400" indent="-228600" defTabSz="4572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defRPr/>
            </a:pPr>
            <a:fld id="{BA8B8EC9-A3CE-B34A-988B-9BF0ED2DD64D}" type="slidenum">
              <a:rPr lang="en-US" altLang="zh-CN" smtClean="0">
                <a:solidFill>
                  <a:schemeClr val="bg1"/>
                </a:solidFill>
              </a:rPr>
              <a:pPr eaLnBrk="1" hangingPunct="1">
                <a:defRPr/>
              </a:pPr>
              <a:t>‹#›</a:t>
            </a:fld>
            <a:endParaRPr lang="en-US" altLang="zh-CN">
              <a:solidFill>
                <a:schemeClr val="bg1"/>
              </a:solidFill>
            </a:endParaRPr>
          </a:p>
        </p:txBody>
      </p:sp>
      <p:sp>
        <p:nvSpPr>
          <p:cNvPr id="4" name="页脚占位符 3">
            <a:extLst>
              <a:ext uri="{FF2B5EF4-FFF2-40B4-BE49-F238E27FC236}">
                <a16:creationId xmlns:a16="http://schemas.microsoft.com/office/drawing/2014/main" id="{2A95A990-709E-49BA-50CB-5D36E09D99BA}"/>
              </a:ext>
            </a:extLst>
          </p:cNvPr>
          <p:cNvSpPr>
            <a:spLocks noGrp="1"/>
          </p:cNvSpPr>
          <p:nvPr>
            <p:ph type="ftr" sz="quarter" idx="10"/>
          </p:nvPr>
        </p:nvSpPr>
        <p:spPr>
          <a:xfrm>
            <a:off x="0" y="0"/>
            <a:ext cx="0" cy="0"/>
          </a:xfrm>
        </p:spPr>
        <p:txBody>
          <a:bodyPr/>
          <a:lstStyle>
            <a:lvl1pPr>
              <a:defRPr/>
            </a:lvl1pPr>
          </a:lstStyle>
          <a:p>
            <a:pPr>
              <a:defRPr/>
            </a:pPr>
            <a:endParaRPr lang="en-US" altLang="zh-CN"/>
          </a:p>
        </p:txBody>
      </p:sp>
      <p:sp>
        <p:nvSpPr>
          <p:cNvPr id="5" name="灯片编号占位符 4">
            <a:extLst>
              <a:ext uri="{FF2B5EF4-FFF2-40B4-BE49-F238E27FC236}">
                <a16:creationId xmlns:a16="http://schemas.microsoft.com/office/drawing/2014/main" id="{E57FC76E-9FAE-46B9-854A-8942BAEB5B6F}"/>
              </a:ext>
            </a:extLst>
          </p:cNvPr>
          <p:cNvSpPr>
            <a:spLocks noGrp="1"/>
          </p:cNvSpPr>
          <p:nvPr>
            <p:ph type="sldNum" sz="quarter" idx="11"/>
          </p:nvPr>
        </p:nvSpPr>
        <p:spPr>
          <a:xfrm>
            <a:off x="6950075" y="365125"/>
            <a:ext cx="2057400" cy="365125"/>
          </a:xfrm>
        </p:spPr>
        <p:txBody>
          <a:bodyPr/>
          <a:lstStyle>
            <a:lvl1pPr marL="457200" indent="-457200">
              <a:buFont typeface="+mj-ea"/>
              <a:buAutoNum type="circleNumDbPlain"/>
              <a:defRPr sz="2400">
                <a:solidFill>
                  <a:schemeClr val="bg1"/>
                </a:solidFill>
                <a:latin typeface="Times New Roman" panose="02020603050405020304" pitchFamily="18" charset="0"/>
                <a:cs typeface="Times New Roman" panose="02020603050405020304" pitchFamily="18" charset="0"/>
              </a:defRPr>
            </a:lvl1pPr>
          </a:lstStyle>
          <a:p>
            <a:pPr>
              <a:defRPr/>
            </a:pPr>
            <a:fld id="{6FD477B0-B5A3-B044-9651-57494E88EB95}" type="slidenum">
              <a:rPr lang="en-US" altLang="zh-CN"/>
              <a:pPr>
                <a:defRPr/>
              </a:pPr>
              <a:t>‹#›</a:t>
            </a:fld>
            <a:endParaRPr lang="en-US" altLang="zh-CN"/>
          </a:p>
        </p:txBody>
      </p:sp>
      <p:sp>
        <p:nvSpPr>
          <p:cNvPr id="6" name="Date Placeholder 3">
            <a:extLst>
              <a:ext uri="{FF2B5EF4-FFF2-40B4-BE49-F238E27FC236}">
                <a16:creationId xmlns:a16="http://schemas.microsoft.com/office/drawing/2014/main" id="{0D389D06-6CBF-09F2-9535-CB9E6EA6866F}"/>
              </a:ext>
            </a:extLst>
          </p:cNvPr>
          <p:cNvSpPr>
            <a:spLocks noGrp="1"/>
          </p:cNvSpPr>
          <p:nvPr>
            <p:ph type="dt" sz="half" idx="12"/>
          </p:nvPr>
        </p:nvSpPr>
        <p:spPr/>
        <p:txBody>
          <a:bodyPr/>
          <a:lstStyle>
            <a:lvl1pPr>
              <a:defRPr>
                <a:solidFill>
                  <a:schemeClr val="bg1"/>
                </a:solidFill>
              </a:defRPr>
            </a:lvl1pPr>
          </a:lstStyle>
          <a:p>
            <a:pPr>
              <a:defRPr/>
            </a:pPr>
            <a:fld id="{3B81CF3E-3A4E-064E-B345-A25575CEB7CD}" type="datetimeFigureOut">
              <a:rPr lang="en-US" altLang="zh-CN"/>
              <a:pPr>
                <a:defRPr/>
              </a:pPr>
              <a:t>3/10/25</a:t>
            </a:fld>
            <a:endParaRPr lang="en-US" altLang="zh-CN"/>
          </a:p>
        </p:txBody>
      </p:sp>
    </p:spTree>
    <p:extLst>
      <p:ext uri="{BB962C8B-B14F-4D97-AF65-F5344CB8AC3E}">
        <p14:creationId xmlns:p14="http://schemas.microsoft.com/office/powerpoint/2010/main" val="28856182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0D671EAA-56D7-FA85-E724-2D006B52526B}"/>
              </a:ext>
            </a:extLst>
          </p:cNvPr>
          <p:cNvSpPr>
            <a:spLocks noGrp="1"/>
          </p:cNvSpPr>
          <p:nvPr>
            <p:ph type="dt" sz="half" idx="10"/>
          </p:nvPr>
        </p:nvSpPr>
        <p:spPr/>
        <p:txBody>
          <a:bodyPr/>
          <a:lstStyle>
            <a:lvl1pPr>
              <a:defRPr/>
            </a:lvl1pPr>
          </a:lstStyle>
          <a:p>
            <a:pPr>
              <a:defRPr/>
            </a:pPr>
            <a:fld id="{D3E0BEDF-5115-4F42-8E1D-BD85F4C2FB8F}" type="datetimeFigureOut">
              <a:rPr lang="en-US" altLang="zh-CN"/>
              <a:pPr>
                <a:defRPr/>
              </a:pPr>
              <a:t>3/10/25</a:t>
            </a:fld>
            <a:endParaRPr lang="en-US" altLang="zh-CN"/>
          </a:p>
        </p:txBody>
      </p:sp>
      <p:sp>
        <p:nvSpPr>
          <p:cNvPr id="5" name="Footer Placeholder 4">
            <a:extLst>
              <a:ext uri="{FF2B5EF4-FFF2-40B4-BE49-F238E27FC236}">
                <a16:creationId xmlns:a16="http://schemas.microsoft.com/office/drawing/2014/main" id="{F2933328-E763-CD84-B6DE-4EB0AB28CAF8}"/>
              </a:ext>
            </a:extLst>
          </p:cNvPr>
          <p:cNvSpPr>
            <a:spLocks noGrp="1"/>
          </p:cNvSpPr>
          <p:nvPr>
            <p:ph type="ftr" sz="quarter" idx="11"/>
          </p:nvPr>
        </p:nvSpPr>
        <p:spPr>
          <a:xfrm>
            <a:off x="0" y="0"/>
            <a:ext cx="0" cy="0"/>
          </a:xfrm>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0879B711-751E-6CF3-0391-81ABB06BDCAC}"/>
              </a:ext>
            </a:extLst>
          </p:cNvPr>
          <p:cNvSpPr>
            <a:spLocks noGrp="1"/>
          </p:cNvSpPr>
          <p:nvPr>
            <p:ph type="sldNum" sz="quarter" idx="12"/>
          </p:nvPr>
        </p:nvSpPr>
        <p:spPr/>
        <p:txBody>
          <a:bodyPr/>
          <a:lstStyle>
            <a:lvl1pPr>
              <a:defRPr/>
            </a:lvl1pPr>
          </a:lstStyle>
          <a:p>
            <a:pPr>
              <a:defRPr/>
            </a:pPr>
            <a:fld id="{1E1625CE-07DD-1346-90AA-97EE2DA13EC4}" type="slidenum">
              <a:rPr lang="en-US" altLang="zh-CN"/>
              <a:pPr>
                <a:defRPr/>
              </a:pPr>
              <a:t>‹#›</a:t>
            </a:fld>
            <a:endParaRPr lang="en-US" altLang="zh-CN"/>
          </a:p>
        </p:txBody>
      </p:sp>
    </p:spTree>
    <p:extLst>
      <p:ext uri="{BB962C8B-B14F-4D97-AF65-F5344CB8AC3E}">
        <p14:creationId xmlns:p14="http://schemas.microsoft.com/office/powerpoint/2010/main" val="15111866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CE64D7A-16E3-6B60-FCBB-4A0650479320}"/>
              </a:ext>
            </a:extLst>
          </p:cNvPr>
          <p:cNvSpPr>
            <a:spLocks noGrp="1" noChangeArrowheads="1"/>
          </p:cNvSpPr>
          <p:nvPr>
            <p:ph type="sldNum" sz="quarter" idx="10"/>
          </p:nvPr>
        </p:nvSpPr>
        <p:spPr>
          <a:ln/>
        </p:spPr>
        <p:txBody>
          <a:bodyPr/>
          <a:lstStyle>
            <a:lvl1pPr>
              <a:defRPr/>
            </a:lvl1pPr>
          </a:lstStyle>
          <a:p>
            <a:pPr>
              <a:defRPr/>
            </a:pPr>
            <a:fld id="{EAF8B467-F4F8-E545-BB92-7B7F913729D9}" type="slidenum">
              <a:rPr lang="en-US" altLang="zh-CN"/>
              <a:pPr>
                <a:defRPr/>
              </a:pPr>
              <a:t>‹#›</a:t>
            </a:fld>
            <a:endParaRPr lang="en-US" altLang="zh-CN"/>
          </a:p>
        </p:txBody>
      </p:sp>
    </p:spTree>
    <p:extLst>
      <p:ext uri="{BB962C8B-B14F-4D97-AF65-F5344CB8AC3E}">
        <p14:creationId xmlns:p14="http://schemas.microsoft.com/office/powerpoint/2010/main" val="39119762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7663" y="1371600"/>
            <a:ext cx="413067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0738" y="1371600"/>
            <a:ext cx="4132262"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932FDFB4-F86C-8F1F-D3BE-1A2FEF4AD135}"/>
              </a:ext>
            </a:extLst>
          </p:cNvPr>
          <p:cNvSpPr>
            <a:spLocks noGrp="1" noChangeArrowheads="1"/>
          </p:cNvSpPr>
          <p:nvPr>
            <p:ph type="sldNum" sz="quarter" idx="10"/>
          </p:nvPr>
        </p:nvSpPr>
        <p:spPr>
          <a:ln/>
        </p:spPr>
        <p:txBody>
          <a:bodyPr/>
          <a:lstStyle>
            <a:lvl1pPr>
              <a:defRPr/>
            </a:lvl1pPr>
          </a:lstStyle>
          <a:p>
            <a:pPr>
              <a:defRPr/>
            </a:pPr>
            <a:fld id="{ABB5E251-A136-BD40-8B5A-DF8BD9755268}" type="slidenum">
              <a:rPr lang="en-US" altLang="zh-CN"/>
              <a:pPr>
                <a:defRPr/>
              </a:pPr>
              <a:t>‹#›</a:t>
            </a:fld>
            <a:endParaRPr lang="en-US" altLang="zh-CN"/>
          </a:p>
        </p:txBody>
      </p:sp>
    </p:spTree>
    <p:extLst>
      <p:ext uri="{BB962C8B-B14F-4D97-AF65-F5344CB8AC3E}">
        <p14:creationId xmlns:p14="http://schemas.microsoft.com/office/powerpoint/2010/main" val="9458070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FBD675A3-5F6A-370A-45FA-8D9CE267D79F}"/>
              </a:ext>
            </a:extLst>
          </p:cNvPr>
          <p:cNvSpPr>
            <a:spLocks noGrp="1" noChangeArrowheads="1"/>
          </p:cNvSpPr>
          <p:nvPr>
            <p:ph type="sldNum" sz="quarter" idx="10"/>
          </p:nvPr>
        </p:nvSpPr>
        <p:spPr>
          <a:ln/>
        </p:spPr>
        <p:txBody>
          <a:bodyPr/>
          <a:lstStyle>
            <a:lvl1pPr>
              <a:defRPr/>
            </a:lvl1pPr>
          </a:lstStyle>
          <a:p>
            <a:pPr>
              <a:defRPr/>
            </a:pPr>
            <a:fld id="{66E5F79B-11FF-B44E-8196-A2BEFDF0C0DC}" type="slidenum">
              <a:rPr lang="en-US" altLang="zh-CN"/>
              <a:pPr>
                <a:defRPr/>
              </a:pPr>
              <a:t>‹#›</a:t>
            </a:fld>
            <a:endParaRPr lang="en-US" altLang="zh-CN"/>
          </a:p>
        </p:txBody>
      </p:sp>
    </p:spTree>
    <p:extLst>
      <p:ext uri="{BB962C8B-B14F-4D97-AF65-F5344CB8AC3E}">
        <p14:creationId xmlns:p14="http://schemas.microsoft.com/office/powerpoint/2010/main" val="9566264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69E307F3-707E-1C83-7154-F8B6447F5BAC}"/>
              </a:ext>
            </a:extLst>
          </p:cNvPr>
          <p:cNvSpPr>
            <a:spLocks noGrp="1" noChangeArrowheads="1"/>
          </p:cNvSpPr>
          <p:nvPr>
            <p:ph type="sldNum" sz="quarter" idx="10"/>
          </p:nvPr>
        </p:nvSpPr>
        <p:spPr>
          <a:ln/>
        </p:spPr>
        <p:txBody>
          <a:bodyPr/>
          <a:lstStyle>
            <a:lvl1pPr>
              <a:defRPr/>
            </a:lvl1pPr>
          </a:lstStyle>
          <a:p>
            <a:pPr>
              <a:defRPr/>
            </a:pPr>
            <a:fld id="{024AA4AA-F896-5449-BFA2-A11375529E14}" type="slidenum">
              <a:rPr lang="en-US" altLang="zh-CN"/>
              <a:pPr>
                <a:defRPr/>
              </a:pPr>
              <a:t>‹#›</a:t>
            </a:fld>
            <a:endParaRPr lang="en-US" altLang="zh-CN"/>
          </a:p>
        </p:txBody>
      </p:sp>
    </p:spTree>
    <p:extLst>
      <p:ext uri="{BB962C8B-B14F-4D97-AF65-F5344CB8AC3E}">
        <p14:creationId xmlns:p14="http://schemas.microsoft.com/office/powerpoint/2010/main" val="10650043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B744BF2-5F1D-488D-7965-2CFA18639C2F}"/>
              </a:ext>
            </a:extLst>
          </p:cNvPr>
          <p:cNvSpPr>
            <a:spLocks noGrp="1" noChangeArrowheads="1"/>
          </p:cNvSpPr>
          <p:nvPr>
            <p:ph type="sldNum" sz="quarter" idx="10"/>
          </p:nvPr>
        </p:nvSpPr>
        <p:spPr>
          <a:ln/>
        </p:spPr>
        <p:txBody>
          <a:bodyPr/>
          <a:lstStyle>
            <a:lvl1pPr>
              <a:defRPr/>
            </a:lvl1pPr>
          </a:lstStyle>
          <a:p>
            <a:pPr>
              <a:defRPr/>
            </a:pPr>
            <a:fld id="{04DA7146-CC53-774A-BA63-9CA19B6F5E32}" type="slidenum">
              <a:rPr lang="en-US" altLang="zh-CN"/>
              <a:pPr>
                <a:defRPr/>
              </a:pPr>
              <a:t>‹#›</a:t>
            </a:fld>
            <a:endParaRPr lang="en-US" altLang="zh-CN"/>
          </a:p>
        </p:txBody>
      </p:sp>
    </p:spTree>
    <p:extLst>
      <p:ext uri="{BB962C8B-B14F-4D97-AF65-F5344CB8AC3E}">
        <p14:creationId xmlns:p14="http://schemas.microsoft.com/office/powerpoint/2010/main" val="26770110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E737D0BD-B780-7DC0-03BD-D2D331A0E3C4}"/>
              </a:ext>
            </a:extLst>
          </p:cNvPr>
          <p:cNvSpPr>
            <a:spLocks noGrp="1" noChangeArrowheads="1"/>
          </p:cNvSpPr>
          <p:nvPr>
            <p:ph type="sldNum" sz="quarter" idx="10"/>
          </p:nvPr>
        </p:nvSpPr>
        <p:spPr>
          <a:ln/>
        </p:spPr>
        <p:txBody>
          <a:bodyPr/>
          <a:lstStyle>
            <a:lvl1pPr>
              <a:defRPr/>
            </a:lvl1pPr>
          </a:lstStyle>
          <a:p>
            <a:pPr>
              <a:defRPr/>
            </a:pPr>
            <a:fld id="{BA113721-1BA2-804F-91F4-41575FF87F21}" type="slidenum">
              <a:rPr lang="en-US" altLang="zh-CN"/>
              <a:pPr>
                <a:defRPr/>
              </a:pPr>
              <a:t>‹#›</a:t>
            </a:fld>
            <a:endParaRPr lang="en-US" altLang="zh-CN"/>
          </a:p>
        </p:txBody>
      </p:sp>
    </p:spTree>
    <p:extLst>
      <p:ext uri="{BB962C8B-B14F-4D97-AF65-F5344CB8AC3E}">
        <p14:creationId xmlns:p14="http://schemas.microsoft.com/office/powerpoint/2010/main" val="1260104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E06B6B89-A04A-BD8E-73B8-EEFB18FA234F}"/>
              </a:ext>
            </a:extLst>
          </p:cNvPr>
          <p:cNvSpPr>
            <a:spLocks noGrp="1" noChangeArrowheads="1"/>
          </p:cNvSpPr>
          <p:nvPr>
            <p:ph type="sldNum" sz="quarter" idx="10"/>
          </p:nvPr>
        </p:nvSpPr>
        <p:spPr>
          <a:ln/>
        </p:spPr>
        <p:txBody>
          <a:bodyPr/>
          <a:lstStyle>
            <a:lvl1pPr>
              <a:defRPr/>
            </a:lvl1pPr>
          </a:lstStyle>
          <a:p>
            <a:pPr>
              <a:defRPr/>
            </a:pPr>
            <a:fld id="{468CA5C1-AF0A-0949-9A12-0B8B91F275F7}" type="slidenum">
              <a:rPr lang="en-US" altLang="zh-CN"/>
              <a:pPr>
                <a:defRPr/>
              </a:pPr>
              <a:t>‹#›</a:t>
            </a:fld>
            <a:endParaRPr lang="en-US" altLang="zh-CN"/>
          </a:p>
        </p:txBody>
      </p:sp>
    </p:spTree>
    <p:extLst>
      <p:ext uri="{BB962C8B-B14F-4D97-AF65-F5344CB8AC3E}">
        <p14:creationId xmlns:p14="http://schemas.microsoft.com/office/powerpoint/2010/main" val="7520918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6765123-7A68-76C9-EF81-7EB689DB78D3}"/>
              </a:ext>
            </a:extLst>
          </p:cNvPr>
          <p:cNvSpPr>
            <a:spLocks noGrp="1" noChangeArrowheads="1"/>
          </p:cNvSpPr>
          <p:nvPr>
            <p:ph type="title"/>
          </p:nvPr>
        </p:nvSpPr>
        <p:spPr bwMode="auto">
          <a:xfrm>
            <a:off x="304800" y="60325"/>
            <a:ext cx="8458200" cy="10064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8E1A278F-D472-CB60-CADF-E75EDD1EE59C}"/>
              </a:ext>
            </a:extLst>
          </p:cNvPr>
          <p:cNvSpPr>
            <a:spLocks noGrp="1" noChangeArrowheads="1"/>
          </p:cNvSpPr>
          <p:nvPr>
            <p:ph type="body" idx="1"/>
          </p:nvPr>
        </p:nvSpPr>
        <p:spPr bwMode="auto">
          <a:xfrm>
            <a:off x="347663" y="1371600"/>
            <a:ext cx="841533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Line 4">
            <a:extLst>
              <a:ext uri="{FF2B5EF4-FFF2-40B4-BE49-F238E27FC236}">
                <a16:creationId xmlns:a16="http://schemas.microsoft.com/office/drawing/2014/main" id="{C097738C-BE36-BAD6-E507-210CF12C36A1}"/>
              </a:ext>
            </a:extLst>
          </p:cNvPr>
          <p:cNvSpPr>
            <a:spLocks noChangeShapeType="1"/>
          </p:cNvSpPr>
          <p:nvPr userDrawn="1"/>
        </p:nvSpPr>
        <p:spPr bwMode="auto">
          <a:xfrm>
            <a:off x="381000" y="1066800"/>
            <a:ext cx="8382000" cy="0"/>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1" name="Rectangle 5">
            <a:extLst>
              <a:ext uri="{FF2B5EF4-FFF2-40B4-BE49-F238E27FC236}">
                <a16:creationId xmlns:a16="http://schemas.microsoft.com/office/drawing/2014/main" id="{343E9C30-EFF9-19A5-923E-FFCB62675268}"/>
              </a:ext>
            </a:extLst>
          </p:cNvPr>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panose="020B0604020202020204" pitchFamily="34" charset="0"/>
                <a:ea typeface="宋体" panose="02010600030101010101" pitchFamily="2" charset="-122"/>
              </a:defRPr>
            </a:lvl1pPr>
          </a:lstStyle>
          <a:p>
            <a:pPr>
              <a:defRPr/>
            </a:pPr>
            <a:fld id="{047F5761-9B0B-494D-8874-8C622EE45E5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Lst>
  <p:transition>
    <p:fade/>
  </p:transition>
  <p:txStyles>
    <p:titleStyle>
      <a:lvl1pPr algn="l" rtl="0" eaLnBrk="0" fontAlgn="base" hangingPunct="0">
        <a:spcBef>
          <a:spcPct val="0"/>
        </a:spcBef>
        <a:spcAft>
          <a:spcPct val="0"/>
        </a:spcAft>
        <a:defRPr sz="3700" b="1">
          <a:solidFill>
            <a:srgbClr val="000000"/>
          </a:solidFill>
          <a:latin typeface="+mj-lt"/>
          <a:ea typeface="+mj-ea"/>
          <a:cs typeface="+mj-cs"/>
        </a:defRPr>
      </a:lvl1pPr>
      <a:lvl2pPr algn="l" rtl="0" eaLnBrk="0" fontAlgn="base" hangingPunct="0">
        <a:spcBef>
          <a:spcPct val="0"/>
        </a:spcBef>
        <a:spcAft>
          <a:spcPct val="0"/>
        </a:spcAft>
        <a:defRPr sz="3700" b="1">
          <a:solidFill>
            <a:srgbClr val="000000"/>
          </a:solidFill>
          <a:latin typeface="Arial" charset="0"/>
          <a:cs typeface="Arial" charset="0"/>
        </a:defRPr>
      </a:lvl2pPr>
      <a:lvl3pPr algn="l" rtl="0" eaLnBrk="0" fontAlgn="base" hangingPunct="0">
        <a:spcBef>
          <a:spcPct val="0"/>
        </a:spcBef>
        <a:spcAft>
          <a:spcPct val="0"/>
        </a:spcAft>
        <a:defRPr sz="3700" b="1">
          <a:solidFill>
            <a:srgbClr val="000000"/>
          </a:solidFill>
          <a:latin typeface="Arial" charset="0"/>
          <a:cs typeface="Arial" charset="0"/>
        </a:defRPr>
      </a:lvl3pPr>
      <a:lvl4pPr algn="l" rtl="0" eaLnBrk="0" fontAlgn="base" hangingPunct="0">
        <a:spcBef>
          <a:spcPct val="0"/>
        </a:spcBef>
        <a:spcAft>
          <a:spcPct val="0"/>
        </a:spcAft>
        <a:defRPr sz="3700" b="1">
          <a:solidFill>
            <a:srgbClr val="000000"/>
          </a:solidFill>
          <a:latin typeface="Arial" charset="0"/>
          <a:cs typeface="Arial" charset="0"/>
        </a:defRPr>
      </a:lvl4pPr>
      <a:lvl5pPr algn="l" rtl="0" eaLnBrk="0" fontAlgn="base" hangingPunct="0">
        <a:spcBef>
          <a:spcPct val="0"/>
        </a:spcBef>
        <a:spcAft>
          <a:spcPct val="0"/>
        </a:spcAft>
        <a:defRPr sz="3700" b="1">
          <a:solidFill>
            <a:srgbClr val="000000"/>
          </a:solidFill>
          <a:latin typeface="Arial" charset="0"/>
          <a:cs typeface="Arial" charset="0"/>
        </a:defRPr>
      </a:lvl5pPr>
      <a:lvl6pPr marL="457200" algn="l" rtl="0" fontAlgn="base">
        <a:spcBef>
          <a:spcPct val="0"/>
        </a:spcBef>
        <a:spcAft>
          <a:spcPct val="0"/>
        </a:spcAft>
        <a:defRPr sz="3700" b="1">
          <a:solidFill>
            <a:srgbClr val="000000"/>
          </a:solidFill>
          <a:latin typeface="Arial" charset="0"/>
          <a:cs typeface="Arial" charset="0"/>
        </a:defRPr>
      </a:lvl6pPr>
      <a:lvl7pPr marL="914400" algn="l" rtl="0" fontAlgn="base">
        <a:spcBef>
          <a:spcPct val="0"/>
        </a:spcBef>
        <a:spcAft>
          <a:spcPct val="0"/>
        </a:spcAft>
        <a:defRPr sz="3700" b="1">
          <a:solidFill>
            <a:srgbClr val="000000"/>
          </a:solidFill>
          <a:latin typeface="Arial" charset="0"/>
          <a:cs typeface="Arial" charset="0"/>
        </a:defRPr>
      </a:lvl7pPr>
      <a:lvl8pPr marL="1371600" algn="l" rtl="0" fontAlgn="base">
        <a:spcBef>
          <a:spcPct val="0"/>
        </a:spcBef>
        <a:spcAft>
          <a:spcPct val="0"/>
        </a:spcAft>
        <a:defRPr sz="3700" b="1">
          <a:solidFill>
            <a:srgbClr val="000000"/>
          </a:solidFill>
          <a:latin typeface="Arial" charset="0"/>
          <a:cs typeface="Arial" charset="0"/>
        </a:defRPr>
      </a:lvl8pPr>
      <a:lvl9pPr marL="1828800" algn="l" rtl="0" fontAlgn="base">
        <a:spcBef>
          <a:spcPct val="0"/>
        </a:spcBef>
        <a:spcAft>
          <a:spcPct val="0"/>
        </a:spcAft>
        <a:defRPr sz="3700" b="1">
          <a:solidFill>
            <a:srgbClr val="000000"/>
          </a:solidFill>
          <a:latin typeface="Arial" charset="0"/>
          <a:cs typeface="Arial" charset="0"/>
        </a:defRPr>
      </a:lvl9pPr>
    </p:titleStyle>
    <p:bodyStyle>
      <a:lvl1pPr marL="342900" indent="-342900" algn="l" rtl="0" eaLnBrk="0" fontAlgn="base" hangingPunct="0">
        <a:lnSpc>
          <a:spcPct val="110000"/>
        </a:lnSpc>
        <a:spcBef>
          <a:spcPts val="600"/>
        </a:spcBef>
        <a:spcAft>
          <a:spcPts val="600"/>
        </a:spcAft>
        <a:buClr>
          <a:srgbClr val="000099"/>
        </a:buClr>
        <a:buSzPct val="110000"/>
        <a:buChar char="•"/>
        <a:defRPr sz="3100">
          <a:solidFill>
            <a:srgbClr val="000000"/>
          </a:solidFill>
          <a:latin typeface="+mn-lt"/>
          <a:ea typeface="+mn-ea"/>
          <a:cs typeface="+mn-cs"/>
        </a:defRPr>
      </a:lvl1pPr>
      <a:lvl2pPr marL="742950" indent="-285750" algn="l" rtl="0" eaLnBrk="0" fontAlgn="base" hangingPunct="0">
        <a:lnSpc>
          <a:spcPct val="110000"/>
        </a:lnSpc>
        <a:spcBef>
          <a:spcPts val="600"/>
        </a:spcBef>
        <a:spcAft>
          <a:spcPts val="600"/>
        </a:spcAft>
        <a:buClr>
          <a:srgbClr val="000099"/>
        </a:buClr>
        <a:buSzPct val="110000"/>
        <a:buFont typeface="Arial" panose="020B0604020202020204" pitchFamily="34" charset="0"/>
        <a:buChar char="–"/>
        <a:defRPr sz="2600">
          <a:solidFill>
            <a:srgbClr val="000000"/>
          </a:solidFill>
          <a:latin typeface="+mn-lt"/>
          <a:cs typeface="+mn-cs"/>
        </a:defRPr>
      </a:lvl2pPr>
      <a:lvl3pPr marL="1143000" indent="-228600" algn="l" rtl="0" eaLnBrk="0" fontAlgn="base" hangingPunct="0">
        <a:lnSpc>
          <a:spcPct val="110000"/>
        </a:lnSpc>
        <a:spcBef>
          <a:spcPts val="600"/>
        </a:spcBef>
        <a:spcAft>
          <a:spcPts val="600"/>
        </a:spcAft>
        <a:buClr>
          <a:srgbClr val="000099"/>
        </a:buClr>
        <a:buSzPct val="110000"/>
        <a:buChar char="•"/>
        <a:defRPr sz="2100">
          <a:solidFill>
            <a:srgbClr val="000000"/>
          </a:solidFill>
          <a:latin typeface="+mn-lt"/>
          <a:cs typeface="+mn-cs"/>
        </a:defRPr>
      </a:lvl3pPr>
      <a:lvl4pPr marL="1600200" indent="-228600" algn="l" rtl="0" eaLnBrk="0" fontAlgn="base" hangingPunct="0">
        <a:lnSpc>
          <a:spcPct val="110000"/>
        </a:lnSpc>
        <a:spcBef>
          <a:spcPts val="600"/>
        </a:spcBef>
        <a:spcAft>
          <a:spcPts val="600"/>
        </a:spcAft>
        <a:buClr>
          <a:srgbClr val="000099"/>
        </a:buClr>
        <a:buSzPct val="110000"/>
        <a:buFont typeface="Arial" panose="020B0604020202020204" pitchFamily="34" charset="0"/>
        <a:buChar char="–"/>
        <a:defRPr sz="2000">
          <a:solidFill>
            <a:srgbClr val="000000"/>
          </a:solidFill>
          <a:latin typeface="+mn-lt"/>
          <a:cs typeface="+mn-cs"/>
        </a:defRPr>
      </a:lvl4pPr>
      <a:lvl5pPr marL="2057400" indent="-228600" algn="l" rtl="0" eaLnBrk="0" fontAlgn="base" hangingPunct="0">
        <a:lnSpc>
          <a:spcPct val="110000"/>
        </a:lnSpc>
        <a:spcBef>
          <a:spcPts val="600"/>
        </a:spcBef>
        <a:spcAft>
          <a:spcPts val="600"/>
        </a:spcAft>
        <a:buClr>
          <a:srgbClr val="000099"/>
        </a:buClr>
        <a:buSzPct val="110000"/>
        <a:buFont typeface="Arial" panose="020B0604020202020204" pitchFamily="34" charset="0"/>
        <a:buChar char="›"/>
        <a:defRPr sz="2000">
          <a:solidFill>
            <a:srgbClr val="000000"/>
          </a:solidFill>
          <a:latin typeface="+mn-lt"/>
          <a:cs typeface="+mn-cs"/>
        </a:defRPr>
      </a:lvl5pPr>
      <a:lvl6pPr marL="2514600" indent="-228600" algn="l" rtl="0" fontAlgn="base">
        <a:lnSpc>
          <a:spcPct val="110000"/>
        </a:lnSpc>
        <a:spcBef>
          <a:spcPts val="600"/>
        </a:spcBef>
        <a:spcAft>
          <a:spcPts val="600"/>
        </a:spcAft>
        <a:buClr>
          <a:srgbClr val="000099"/>
        </a:buClr>
        <a:buSzPct val="110000"/>
        <a:buFont typeface="Arial" charset="0"/>
        <a:buChar char="›"/>
        <a:defRPr sz="2000">
          <a:solidFill>
            <a:srgbClr val="000000"/>
          </a:solidFill>
          <a:latin typeface="+mn-lt"/>
          <a:cs typeface="+mn-cs"/>
        </a:defRPr>
      </a:lvl6pPr>
      <a:lvl7pPr marL="2971800" indent="-228600" algn="l" rtl="0" fontAlgn="base">
        <a:lnSpc>
          <a:spcPct val="110000"/>
        </a:lnSpc>
        <a:spcBef>
          <a:spcPts val="600"/>
        </a:spcBef>
        <a:spcAft>
          <a:spcPts val="600"/>
        </a:spcAft>
        <a:buClr>
          <a:srgbClr val="000099"/>
        </a:buClr>
        <a:buSzPct val="110000"/>
        <a:buFont typeface="Arial" charset="0"/>
        <a:buChar char="›"/>
        <a:defRPr sz="2000">
          <a:solidFill>
            <a:srgbClr val="000000"/>
          </a:solidFill>
          <a:latin typeface="+mn-lt"/>
          <a:cs typeface="+mn-cs"/>
        </a:defRPr>
      </a:lvl7pPr>
      <a:lvl8pPr marL="3429000" indent="-228600" algn="l" rtl="0" fontAlgn="base">
        <a:lnSpc>
          <a:spcPct val="110000"/>
        </a:lnSpc>
        <a:spcBef>
          <a:spcPts val="600"/>
        </a:spcBef>
        <a:spcAft>
          <a:spcPts val="600"/>
        </a:spcAft>
        <a:buClr>
          <a:srgbClr val="000099"/>
        </a:buClr>
        <a:buSzPct val="110000"/>
        <a:buFont typeface="Arial" charset="0"/>
        <a:buChar char="›"/>
        <a:defRPr sz="2000">
          <a:solidFill>
            <a:srgbClr val="000000"/>
          </a:solidFill>
          <a:latin typeface="+mn-lt"/>
          <a:cs typeface="+mn-cs"/>
        </a:defRPr>
      </a:lvl8pPr>
      <a:lvl9pPr marL="3886200" indent="-228600" algn="l" rtl="0" fontAlgn="base">
        <a:lnSpc>
          <a:spcPct val="110000"/>
        </a:lnSpc>
        <a:spcBef>
          <a:spcPts val="600"/>
        </a:spcBef>
        <a:spcAft>
          <a:spcPts val="600"/>
        </a:spcAft>
        <a:buClr>
          <a:srgbClr val="000099"/>
        </a:buClr>
        <a:buSzPct val="110000"/>
        <a:buFont typeface="Arial" charset="0"/>
        <a:buChar char="›"/>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710920-D43C-7A40-59F6-51CF906AFB24}"/>
              </a:ext>
            </a:extLst>
          </p:cNvPr>
          <p:cNvSpPr/>
          <p:nvPr/>
        </p:nvSpPr>
        <p:spPr>
          <a:xfrm>
            <a:off x="0" y="6356350"/>
            <a:ext cx="9144000" cy="501650"/>
          </a:xfrm>
          <a:prstGeom prst="rect">
            <a:avLst/>
          </a:prstGeom>
          <a:solidFill>
            <a:srgbClr val="10609D"/>
          </a:solidFill>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defRPr/>
            </a:pPr>
            <a:endParaRPr lang="en-US" altLang="zh-CN">
              <a:solidFill>
                <a:srgbClr val="222222"/>
              </a:solidFill>
              <a:latin typeface="Geneva"/>
            </a:endParaRPr>
          </a:p>
        </p:txBody>
      </p:sp>
      <p:sp>
        <p:nvSpPr>
          <p:cNvPr id="2051" name="Title Placeholder 1">
            <a:extLst>
              <a:ext uri="{FF2B5EF4-FFF2-40B4-BE49-F238E27FC236}">
                <a16:creationId xmlns:a16="http://schemas.microsoft.com/office/drawing/2014/main" id="{7F0491A0-3752-E8CD-E18B-3BFDBA379CEB}"/>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Text Placeholder 2">
            <a:extLst>
              <a:ext uri="{FF2B5EF4-FFF2-40B4-BE49-F238E27FC236}">
                <a16:creationId xmlns:a16="http://schemas.microsoft.com/office/drawing/2014/main" id="{1BCF5427-8309-C801-81F8-6D1A32CAA74C}"/>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053" name="TextBox 12">
            <a:extLst>
              <a:ext uri="{FF2B5EF4-FFF2-40B4-BE49-F238E27FC236}">
                <a16:creationId xmlns:a16="http://schemas.microsoft.com/office/drawing/2014/main" id="{30801E1D-FF1A-EB79-A615-2B16B069C6C0}"/>
              </a:ext>
            </a:extLst>
          </p:cNvPr>
          <p:cNvSpPr txBox="1">
            <a:spLocks noChangeArrowheads="1"/>
          </p:cNvSpPr>
          <p:nvPr/>
        </p:nvSpPr>
        <p:spPr bwMode="auto">
          <a:xfrm>
            <a:off x="2286000" y="6403975"/>
            <a:ext cx="6172200" cy="908050"/>
          </a:xfrm>
          <a:prstGeom prst="rect">
            <a:avLst/>
          </a:prstGeom>
          <a:noFill/>
          <a:ln>
            <a:noFill/>
          </a:ln>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defRPr/>
            </a:pPr>
            <a:r>
              <a:rPr lang="en-US" altLang="zh-CN" sz="1700">
                <a:solidFill>
                  <a:schemeClr val="bg1"/>
                </a:solidFill>
                <a:latin typeface="Geneva"/>
              </a:rPr>
              <a:t>Computer Vision &amp; Pattern Recognition</a:t>
            </a:r>
          </a:p>
          <a:p>
            <a:pPr>
              <a:defRPr/>
            </a:pPr>
            <a:endParaRPr lang="en-US" altLang="zh-CN">
              <a:solidFill>
                <a:schemeClr val="bg1"/>
              </a:solidFill>
              <a:latin typeface="Geneva"/>
            </a:endParaRPr>
          </a:p>
          <a:p>
            <a:pPr>
              <a:defRPr/>
            </a:pPr>
            <a:endParaRPr lang="en-US" altLang="zh-CN">
              <a:solidFill>
                <a:schemeClr val="bg1"/>
              </a:solidFill>
              <a:latin typeface="Geneva"/>
            </a:endParaRPr>
          </a:p>
        </p:txBody>
      </p:sp>
      <p:pic>
        <p:nvPicPr>
          <p:cNvPr id="2054" name="图片 4">
            <a:extLst>
              <a:ext uri="{FF2B5EF4-FFF2-40B4-BE49-F238E27FC236}">
                <a16:creationId xmlns:a16="http://schemas.microsoft.com/office/drawing/2014/main" id="{60125487-B620-279B-DF22-755C3930FAA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863" y="71438"/>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7">
            <a:extLst>
              <a:ext uri="{FF2B5EF4-FFF2-40B4-BE49-F238E27FC236}">
                <a16:creationId xmlns:a16="http://schemas.microsoft.com/office/drawing/2014/main" id="{BFD020F5-A55E-B793-AE33-DA378597157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338" y="6370638"/>
            <a:ext cx="1768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ate Placeholder 3">
            <a:extLst>
              <a:ext uri="{FF2B5EF4-FFF2-40B4-BE49-F238E27FC236}">
                <a16:creationId xmlns:a16="http://schemas.microsoft.com/office/drawing/2014/main" id="{73C737CA-1A49-0B2F-F2B0-92BD28F3ECA8}"/>
              </a:ext>
            </a:extLst>
          </p:cNvPr>
          <p:cNvSpPr>
            <a:spLocks noGrp="1"/>
          </p:cNvSpPr>
          <p:nvPr>
            <p:ph type="dt" sz="half" idx="10"/>
          </p:nvPr>
        </p:nvSpPr>
        <p:spPr>
          <a:xfrm>
            <a:off x="7327900" y="6416675"/>
            <a:ext cx="1587500" cy="365125"/>
          </a:xfrm>
          <a:prstGeom prst="rect">
            <a:avLst/>
          </a:prstGeom>
        </p:spPr>
        <p:txBody>
          <a:bodyPr/>
          <a:lstStyle>
            <a:lvl1pPr>
              <a:defRPr>
                <a:solidFill>
                  <a:schemeClr val="bg1"/>
                </a:solidFill>
              </a:defRPr>
            </a:lvl1pPr>
          </a:lstStyle>
          <a:p>
            <a:pPr>
              <a:defRPr/>
            </a:pPr>
            <a:fld id="{AAB2D62C-DD01-0F4B-AB3D-6A3924A51ED5}" type="datetimeFigureOut">
              <a:rPr lang="en-US" altLang="zh-CN"/>
              <a:pPr>
                <a:defRPr/>
              </a:pPr>
              <a:t>3/10/25</a:t>
            </a:fld>
            <a:endParaRPr lang="en-US" altLang="zh-CN"/>
          </a:p>
        </p:txBody>
      </p:sp>
      <p:sp>
        <p:nvSpPr>
          <p:cNvPr id="14" name="Slide Number Placeholder 5">
            <a:extLst>
              <a:ext uri="{FF2B5EF4-FFF2-40B4-BE49-F238E27FC236}">
                <a16:creationId xmlns:a16="http://schemas.microsoft.com/office/drawing/2014/main" id="{3DF1A2CE-C39B-10E8-D824-E50B41ED4518}"/>
              </a:ext>
            </a:extLst>
          </p:cNvPr>
          <p:cNvSpPr>
            <a:spLocks noGrp="1"/>
          </p:cNvSpPr>
          <p:nvPr>
            <p:ph type="sldNum" sz="quarter" idx="12"/>
          </p:nvPr>
        </p:nvSpPr>
        <p:spPr>
          <a:xfrm>
            <a:off x="6324600" y="6416675"/>
            <a:ext cx="1003300" cy="365125"/>
          </a:xfrm>
          <a:prstGeom prst="rect">
            <a:avLst/>
          </a:prstGeom>
        </p:spPr>
        <p:txBody>
          <a:bodyPr/>
          <a:lstStyle>
            <a:lvl1pPr>
              <a:defRPr>
                <a:solidFill>
                  <a:schemeClr val="bg1"/>
                </a:solidFill>
              </a:defRPr>
            </a:lvl1pPr>
          </a:lstStyle>
          <a:p>
            <a:pPr>
              <a:defRPr/>
            </a:pPr>
            <a:fld id="{9F0CE0DD-F8CE-5248-B211-6BB1CBF5442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314"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5" r:id="rId12"/>
    <p:sldLayoutId id="2147484316" r:id="rId13"/>
  </p:sldLayoutIdLst>
  <p:transition>
    <p:fade/>
  </p:transition>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1.png"/><Relationship Id="rId7"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research.microsoft.com/vision/cambridge/i3l/segmentation/GrabCut.ht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7.xml"/><Relationship Id="rId1" Type="http://schemas.openxmlformats.org/officeDocument/2006/relationships/tags" Target="../tags/tag1.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tags" Target="../tags/tag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3.png"/><Relationship Id="rId2" Type="http://schemas.openxmlformats.org/officeDocument/2006/relationships/video" Target="file:///C:\snavely\work\teaching\13Fa-CS4670\lectures\lec34\nmovie.mpg" TargetMode="External"/><Relationship Id="rId1" Type="http://schemas.microsoft.com/office/2007/relationships/media" Target="file:///C:\snavely\work\teaching\13Fa-CS4670\lectures\lec34\nmovie.mpg" TargetMode="External"/><Relationship Id="rId6" Type="http://schemas.openxmlformats.org/officeDocument/2006/relationships/image" Target="../media/image52.png"/><Relationship Id="rId5" Type="http://schemas.openxmlformats.org/officeDocument/2006/relationships/hyperlink" Target="http://www.cis.upenn.edu/~jshi/papers/pami_ncut.pdf" TargetMode="External"/><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55.png"/><Relationship Id="rId4" Type="http://schemas.openxmlformats.org/officeDocument/2006/relationships/hyperlink" Target="http://www.cis.upenn.edu/~jshi/papers/pami_ncut.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hyperlink" Target="http://www.vision.huji.ac.il/SpectralMatting/" TargetMode="External"/><Relationship Id="rId7" Type="http://schemas.openxmlformats.org/officeDocument/2006/relationships/image" Target="../media/image60.jpeg"/><Relationship Id="rId12" Type="http://schemas.openxmlformats.org/officeDocument/2006/relationships/image" Target="../media/image65.jpe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7.xml"/><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EB2BDACE-9D30-9C07-E6BA-5EE1AEE65DB6}"/>
              </a:ext>
            </a:extLst>
          </p:cNvPr>
          <p:cNvSpPr>
            <a:spLocks noGrp="1"/>
          </p:cNvSpPr>
          <p:nvPr>
            <p:ph type="ctrTitle"/>
          </p:nvPr>
        </p:nvSpPr>
        <p:spPr>
          <a:xfrm>
            <a:off x="207963" y="1619250"/>
            <a:ext cx="8680450" cy="1470025"/>
          </a:xfrm>
        </p:spPr>
        <p:txBody>
          <a:bodyPr rtlCol="0">
            <a:normAutofit fontScale="90000"/>
          </a:bodyPr>
          <a:lstStyle/>
          <a:p>
            <a:pPr eaLnBrk="1" fontAlgn="auto" hangingPunct="1">
              <a:spcAft>
                <a:spcPts val="0"/>
              </a:spcAft>
              <a:defRPr/>
            </a:pPr>
            <a:r>
              <a:rPr lang="en-US" altLang="zh-CN" sz="4700" b="1" dirty="0">
                <a:latin typeface="Times" panose="02020603050405020304" pitchFamily="18" charset="0"/>
                <a:cs typeface="Times" panose="02020603050405020304" pitchFamily="18" charset="0"/>
              </a:rPr>
              <a:t>Graph-based Image Segmentation</a:t>
            </a:r>
          </a:p>
        </p:txBody>
      </p:sp>
      <p:pic>
        <p:nvPicPr>
          <p:cNvPr id="931844" name="Picture 4" descr="http://vision.ece.ucsb.edu/segmentation/edgeflow/images/lizard_edge.gif">
            <a:extLst>
              <a:ext uri="{FF2B5EF4-FFF2-40B4-BE49-F238E27FC236}">
                <a16:creationId xmlns:a16="http://schemas.microsoft.com/office/drawing/2014/main" id="{AACBD8DA-FEC6-C9B7-72B2-5FDA3CAEF82F}"/>
              </a:ext>
            </a:extLst>
          </p:cNvPr>
          <p:cNvPicPr>
            <a:picLocks noChangeAspect="1" noChangeArrowheads="1"/>
          </p:cNvPicPr>
          <p:nvPr/>
        </p:nvPicPr>
        <p:blipFill>
          <a:blip r:embed="rId2"/>
          <a:srcRect/>
          <a:stretch>
            <a:fillRect/>
          </a:stretch>
        </p:blipFill>
        <p:spPr bwMode="auto">
          <a:xfrm>
            <a:off x="2743200" y="3208338"/>
            <a:ext cx="3657600" cy="2438400"/>
          </a:xfrm>
          <a:prstGeom prst="rect">
            <a:avLst/>
          </a:prstGeom>
          <a:noFill/>
          <a:effectLst>
            <a:outerShdw blurRad="50800" dist="38100" dir="2700000" algn="tl" rotWithShape="0">
              <a:prstClr val="black">
                <a:alpha val="40000"/>
              </a:prstClr>
            </a:outerShdw>
          </a:effectLst>
        </p:spPr>
      </p:pic>
      <p:sp>
        <p:nvSpPr>
          <p:cNvPr id="8196" name="Title 1">
            <a:extLst>
              <a:ext uri="{FF2B5EF4-FFF2-40B4-BE49-F238E27FC236}">
                <a16:creationId xmlns:a16="http://schemas.microsoft.com/office/drawing/2014/main" id="{B82312F7-0380-B1C5-C8F8-4B1591FCD867}"/>
              </a:ext>
            </a:extLst>
          </p:cNvPr>
          <p:cNvSpPr txBox="1">
            <a:spLocks noChangeArrowheads="1"/>
          </p:cNvSpPr>
          <p:nvPr/>
        </p:nvSpPr>
        <p:spPr bwMode="auto">
          <a:xfrm>
            <a:off x="0" y="1524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zh-CN" sz="2800" b="1">
                <a:solidFill>
                  <a:srgbClr val="D9D9D9"/>
                </a:solidFill>
                <a:latin typeface="Times" pitchFamily="18" charset="0"/>
                <a:cs typeface="Times" pitchFamily="18" charset="0"/>
              </a:rPr>
              <a:t>Computer Vision &amp; Pattern Recognition</a:t>
            </a:r>
            <a:endParaRPr lang="en-US" altLang="zh-CN" sz="4000" b="1">
              <a:solidFill>
                <a:srgbClr val="D9D9D9"/>
              </a:solidFill>
              <a:latin typeface="Times" pitchFamily="18" charset="0"/>
              <a:cs typeface="Times" pitchFamily="18" charset="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E177ADF8-A066-0170-2226-0549ADC739F8}"/>
              </a:ext>
            </a:extLst>
          </p:cNvPr>
          <p:cNvSpPr>
            <a:spLocks noGrp="1" noChangeArrowheads="1"/>
          </p:cNvSpPr>
          <p:nvPr>
            <p:ph type="title"/>
          </p:nvPr>
        </p:nvSpPr>
        <p:spPr/>
        <p:txBody>
          <a:bodyPr/>
          <a:lstStyle/>
          <a:p>
            <a:pPr eaLnBrk="1" hangingPunct="1"/>
            <a:r>
              <a:rPr lang="en-US" altLang="zh-CN" sz="4000"/>
              <a:t>Deep Learning image segmentation</a:t>
            </a:r>
            <a:endParaRPr lang="zh-CN" altLang="en-US" sz="4000"/>
          </a:p>
        </p:txBody>
      </p:sp>
      <p:sp>
        <p:nvSpPr>
          <p:cNvPr id="25603" name="文本框 4">
            <a:extLst>
              <a:ext uri="{FF2B5EF4-FFF2-40B4-BE49-F238E27FC236}">
                <a16:creationId xmlns:a16="http://schemas.microsoft.com/office/drawing/2014/main" id="{75CCB812-3E33-E18F-055D-6948EFBBB5B9}"/>
              </a:ext>
            </a:extLst>
          </p:cNvPr>
          <p:cNvSpPr txBox="1">
            <a:spLocks noChangeArrowheads="1"/>
          </p:cNvSpPr>
          <p:nvPr/>
        </p:nvSpPr>
        <p:spPr bwMode="auto">
          <a:xfrm>
            <a:off x="776288" y="1471613"/>
            <a:ext cx="7704137"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000" b="1">
                <a:solidFill>
                  <a:srgbClr val="374151"/>
                </a:solidFill>
                <a:latin typeface="ui-sans-serif"/>
              </a:rPr>
              <a:t>Mask R-CNN </a:t>
            </a:r>
            <a:r>
              <a:rPr lang="en-US" altLang="zh-CN" sz="2000">
                <a:solidFill>
                  <a:srgbClr val="374151"/>
                </a:solidFill>
                <a:latin typeface="ui-sans-serif"/>
              </a:rPr>
              <a:t>is a two-stage convolutional neural network that efficiently generates instance segmentation masks, bounding boxes, and classifications by using a Region Proposal Network (RPN) followed by region-based parallel processing.</a:t>
            </a:r>
          </a:p>
          <a:p>
            <a:endParaRPr lang="en-US" altLang="zh-CN" sz="2000" b="1">
              <a:solidFill>
                <a:srgbClr val="1D1D1D"/>
              </a:solidFill>
              <a:latin typeface="Euclidcirculara webxl"/>
            </a:endParaRPr>
          </a:p>
          <a:p>
            <a:r>
              <a:rPr lang="en-US" altLang="zh-CN" sz="2000" b="1">
                <a:solidFill>
                  <a:srgbClr val="1D1D1D"/>
                </a:solidFill>
                <a:latin typeface="Euclidcirculara webxl"/>
              </a:rPr>
              <a:t>Interactive segmentation </a:t>
            </a:r>
            <a:r>
              <a:rPr lang="en-US" altLang="zh-CN" sz="2000">
                <a:solidFill>
                  <a:srgbClr val="1D1D1D"/>
                </a:solidFill>
                <a:latin typeface="Euclidcirculara webxl"/>
              </a:rPr>
              <a:t>is a deep learning segmentation technique. the user should provide pixels for segmentation. Then the model outputs the instance segmentation based on the image and provides input points. </a:t>
            </a:r>
          </a:p>
          <a:p>
            <a:endParaRPr lang="en-US" altLang="zh-CN" sz="2000">
              <a:solidFill>
                <a:srgbClr val="1D1D1D"/>
              </a:solidFill>
              <a:latin typeface="Euclidcirculara webxl"/>
            </a:endParaRPr>
          </a:p>
          <a:p>
            <a:r>
              <a:rPr lang="en-US" altLang="zh-CN" sz="2000" b="1">
                <a:solidFill>
                  <a:srgbClr val="1D1D1D"/>
                </a:solidFill>
                <a:latin typeface="Euclidcirculara webxl"/>
              </a:rPr>
              <a:t>Segment Anything Model (SAM) </a:t>
            </a:r>
            <a:r>
              <a:rPr lang="en-US" altLang="zh-CN" sz="2000">
                <a:solidFill>
                  <a:srgbClr val="1D1D1D"/>
                </a:solidFill>
                <a:latin typeface="Euclidcirculara webxl"/>
              </a:rPr>
              <a:t>is</a:t>
            </a:r>
            <a:r>
              <a:rPr lang="en-US" altLang="zh-CN" sz="2000" b="1">
                <a:solidFill>
                  <a:srgbClr val="1D1D1D"/>
                </a:solidFill>
                <a:latin typeface="Euclidcirculara webxl"/>
              </a:rPr>
              <a:t> </a:t>
            </a:r>
            <a:r>
              <a:rPr lang="en-US" altLang="zh-CN" sz="2000">
                <a:solidFill>
                  <a:srgbClr val="1D1D1D"/>
                </a:solidFill>
                <a:latin typeface="Euclidcirculara webxl"/>
              </a:rPr>
              <a:t>developed by Meta and trained on 1 billion masks, enables non-experts to perform accurate image segmentation and is effective for complex tasks like medical and satellite image analysis.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D124AB63-EF0F-6B65-2F6F-22681D024E8A}"/>
              </a:ext>
            </a:extLst>
          </p:cNvPr>
          <p:cNvSpPr>
            <a:spLocks noGrp="1" noChangeArrowheads="1"/>
          </p:cNvSpPr>
          <p:nvPr>
            <p:ph type="title"/>
          </p:nvPr>
        </p:nvSpPr>
        <p:spPr/>
        <p:txBody>
          <a:bodyPr/>
          <a:lstStyle/>
          <a:p>
            <a:pPr eaLnBrk="1" hangingPunct="1"/>
            <a:r>
              <a:rPr lang="en-US" altLang="zh-CN"/>
              <a:t>A minimization problem</a:t>
            </a:r>
            <a:endParaRPr lang="zh-CN" altLang="en-US"/>
          </a:p>
        </p:txBody>
      </p:sp>
      <p:pic>
        <p:nvPicPr>
          <p:cNvPr id="27651" name="Picture 2">
            <a:extLst>
              <a:ext uri="{FF2B5EF4-FFF2-40B4-BE49-F238E27FC236}">
                <a16:creationId xmlns:a16="http://schemas.microsoft.com/office/drawing/2014/main" id="{CC32AAB2-0151-FB0B-45F9-018C60291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025" y="2305050"/>
            <a:ext cx="66436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6">
            <a:extLst>
              <a:ext uri="{FF2B5EF4-FFF2-40B4-BE49-F238E27FC236}">
                <a16:creationId xmlns:a16="http://schemas.microsoft.com/office/drawing/2014/main" id="{340C14A4-1623-AD67-0257-B60B43B59551}"/>
              </a:ext>
            </a:extLst>
          </p:cNvPr>
          <p:cNvSpPr txBox="1">
            <a:spLocks noChangeArrowheads="1"/>
          </p:cNvSpPr>
          <p:nvPr/>
        </p:nvSpPr>
        <p:spPr bwMode="auto">
          <a:xfrm rot="-5400000">
            <a:off x="3792537" y="2122488"/>
            <a:ext cx="73977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3800">
                <a:cs typeface="Times New Roman" panose="02020603050405020304" pitchFamily="18" charset="0"/>
              </a:rPr>
              <a:t>{</a:t>
            </a:r>
          </a:p>
        </p:txBody>
      </p:sp>
      <p:sp>
        <p:nvSpPr>
          <p:cNvPr id="5" name="TextBox 7">
            <a:extLst>
              <a:ext uri="{FF2B5EF4-FFF2-40B4-BE49-F238E27FC236}">
                <a16:creationId xmlns:a16="http://schemas.microsoft.com/office/drawing/2014/main" id="{71ADF240-A975-EF00-EFF3-25D029153E34}"/>
              </a:ext>
            </a:extLst>
          </p:cNvPr>
          <p:cNvSpPr txBox="1">
            <a:spLocks noChangeArrowheads="1"/>
          </p:cNvSpPr>
          <p:nvPr/>
        </p:nvSpPr>
        <p:spPr bwMode="auto">
          <a:xfrm rot="-5400000">
            <a:off x="6557962" y="2122488"/>
            <a:ext cx="73977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3800">
                <a:cs typeface="Times New Roman" panose="02020603050405020304" pitchFamily="18" charset="0"/>
              </a:rPr>
              <a:t>{</a:t>
            </a:r>
          </a:p>
        </p:txBody>
      </p:sp>
      <p:sp>
        <p:nvSpPr>
          <p:cNvPr id="6" name="TextBox 8">
            <a:extLst>
              <a:ext uri="{FF2B5EF4-FFF2-40B4-BE49-F238E27FC236}">
                <a16:creationId xmlns:a16="http://schemas.microsoft.com/office/drawing/2014/main" id="{3C9A6E56-45AA-B0D8-318E-93EC8AA5A4AA}"/>
              </a:ext>
            </a:extLst>
          </p:cNvPr>
          <p:cNvSpPr txBox="1">
            <a:spLocks noChangeArrowheads="1"/>
          </p:cNvSpPr>
          <p:nvPr/>
        </p:nvSpPr>
        <p:spPr bwMode="auto">
          <a:xfrm>
            <a:off x="3481388" y="3403600"/>
            <a:ext cx="1541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400"/>
              <a:t>match cost</a:t>
            </a:r>
          </a:p>
        </p:txBody>
      </p:sp>
      <p:sp>
        <p:nvSpPr>
          <p:cNvPr id="7" name="TextBox 9">
            <a:extLst>
              <a:ext uri="{FF2B5EF4-FFF2-40B4-BE49-F238E27FC236}">
                <a16:creationId xmlns:a16="http://schemas.microsoft.com/office/drawing/2014/main" id="{4DC665AE-CA44-3ADD-6973-B43450D0A59F}"/>
              </a:ext>
            </a:extLst>
          </p:cNvPr>
          <p:cNvSpPr txBox="1">
            <a:spLocks noChangeArrowheads="1"/>
          </p:cNvSpPr>
          <p:nvPr/>
        </p:nvSpPr>
        <p:spPr bwMode="auto">
          <a:xfrm>
            <a:off x="5897563" y="3392488"/>
            <a:ext cx="2271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400"/>
              <a:t>smoothness cost</a:t>
            </a:r>
          </a:p>
        </p:txBody>
      </p:sp>
      <p:sp>
        <p:nvSpPr>
          <p:cNvPr id="8" name="Rectangle 10">
            <a:extLst>
              <a:ext uri="{FF2B5EF4-FFF2-40B4-BE49-F238E27FC236}">
                <a16:creationId xmlns:a16="http://schemas.microsoft.com/office/drawing/2014/main" id="{26582312-91FA-A07A-D947-C2092B10B436}"/>
              </a:ext>
            </a:extLst>
          </p:cNvPr>
          <p:cNvSpPr>
            <a:spLocks noChangeArrowheads="1"/>
          </p:cNvSpPr>
          <p:nvPr/>
        </p:nvSpPr>
        <p:spPr bwMode="auto">
          <a:xfrm>
            <a:off x="1150938" y="4154488"/>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2" algn="ctr" eaLnBrk="1" hangingPunct="1">
              <a:spcBef>
                <a:spcPct val="0"/>
              </a:spcBef>
              <a:buFontTx/>
              <a:buNone/>
            </a:pPr>
            <a:r>
              <a:rPr lang="en-US" altLang="zh-CN" sz="2000"/>
              <a:t>Want each pixel to find a good match in the other image</a:t>
            </a:r>
          </a:p>
        </p:txBody>
      </p:sp>
      <p:cxnSp>
        <p:nvCxnSpPr>
          <p:cNvPr id="9" name="Straight Arrow Connector 11">
            <a:extLst>
              <a:ext uri="{FF2B5EF4-FFF2-40B4-BE49-F238E27FC236}">
                <a16:creationId xmlns:a16="http://schemas.microsoft.com/office/drawing/2014/main" id="{7B9A53BC-079D-D3D2-DEEC-483DBDB12CC8}"/>
              </a:ext>
            </a:extLst>
          </p:cNvPr>
          <p:cNvCxnSpPr>
            <a:endCxn id="6" idx="2"/>
          </p:cNvCxnSpPr>
          <p:nvPr/>
        </p:nvCxnSpPr>
        <p:spPr>
          <a:xfrm flipV="1">
            <a:off x="3840163" y="3865563"/>
            <a:ext cx="412750" cy="288925"/>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Rectangle 12">
            <a:extLst>
              <a:ext uri="{FF2B5EF4-FFF2-40B4-BE49-F238E27FC236}">
                <a16:creationId xmlns:a16="http://schemas.microsoft.com/office/drawing/2014/main" id="{6C1C2119-9C59-7D56-2166-3CB1626E1C40}"/>
              </a:ext>
            </a:extLst>
          </p:cNvPr>
          <p:cNvSpPr>
            <a:spLocks noChangeArrowheads="1"/>
          </p:cNvSpPr>
          <p:nvPr/>
        </p:nvSpPr>
        <p:spPr bwMode="auto">
          <a:xfrm>
            <a:off x="5189538" y="4165600"/>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2" algn="ctr" eaLnBrk="1" hangingPunct="1">
              <a:spcBef>
                <a:spcPct val="0"/>
              </a:spcBef>
              <a:buFontTx/>
              <a:buNone/>
            </a:pPr>
            <a:r>
              <a:rPr lang="en-US" altLang="zh-CN" sz="2000"/>
              <a:t>Adjacent pixels should (usually) move about the same amount</a:t>
            </a:r>
          </a:p>
        </p:txBody>
      </p:sp>
      <p:cxnSp>
        <p:nvCxnSpPr>
          <p:cNvPr id="11" name="Straight Arrow Connector 13">
            <a:extLst>
              <a:ext uri="{FF2B5EF4-FFF2-40B4-BE49-F238E27FC236}">
                <a16:creationId xmlns:a16="http://schemas.microsoft.com/office/drawing/2014/main" id="{4D3833DA-8004-1D62-12F7-2E0913948CB5}"/>
              </a:ext>
            </a:extLst>
          </p:cNvPr>
          <p:cNvCxnSpPr>
            <a:endCxn id="7" idx="2"/>
          </p:cNvCxnSpPr>
          <p:nvPr/>
        </p:nvCxnSpPr>
        <p:spPr>
          <a:xfrm rot="10800000">
            <a:off x="7034213" y="3854450"/>
            <a:ext cx="311150" cy="30003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C67AD-ABCD-F9DE-A3DC-6F5C64A6D948}"/>
              </a:ext>
            </a:extLst>
          </p:cNvPr>
          <p:cNvSpPr>
            <a:spLocks noGrp="1"/>
          </p:cNvSpPr>
          <p:nvPr>
            <p:ph type="title"/>
          </p:nvPr>
        </p:nvSpPr>
        <p:spPr/>
        <p:txBody>
          <a:bodyPr rtlCol="0">
            <a:normAutofit fontScale="90000"/>
          </a:bodyPr>
          <a:lstStyle/>
          <a:p>
            <a:pPr eaLnBrk="1" fontAlgn="auto" hangingPunct="1">
              <a:spcAft>
                <a:spcPts val="0"/>
              </a:spcAft>
              <a:defRPr/>
            </a:pPr>
            <a:r>
              <a:rPr lang="en-US" altLang="zh-CN" dirty="0"/>
              <a:t>Related problem: binary segmentation</a:t>
            </a:r>
            <a:endParaRPr lang="zh-CN" altLang="en-US" dirty="0"/>
          </a:p>
        </p:txBody>
      </p:sp>
      <p:sp>
        <p:nvSpPr>
          <p:cNvPr id="12" name="Content Placeholder 2">
            <a:extLst>
              <a:ext uri="{FF2B5EF4-FFF2-40B4-BE49-F238E27FC236}">
                <a16:creationId xmlns:a16="http://schemas.microsoft.com/office/drawing/2014/main" id="{CA447B44-5F1E-D8F1-3643-A543A712B8FE}"/>
              </a:ext>
            </a:extLst>
          </p:cNvPr>
          <p:cNvSpPr txBox="1">
            <a:spLocks/>
          </p:cNvSpPr>
          <p:nvPr/>
        </p:nvSpPr>
        <p:spPr>
          <a:xfrm>
            <a:off x="457200" y="1600200"/>
            <a:ext cx="8229600" cy="440372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altLang="zh-CN" dirty="0"/>
              <a:t>Suppose we want to segment an image into </a:t>
            </a:r>
            <a:r>
              <a:rPr lang="en-US" altLang="zh-CN" b="1" dirty="0"/>
              <a:t>foreground</a:t>
            </a:r>
            <a:r>
              <a:rPr lang="en-US" altLang="zh-CN" dirty="0"/>
              <a:t> and </a:t>
            </a:r>
            <a:r>
              <a:rPr lang="en-US" altLang="zh-CN" b="1" dirty="0"/>
              <a:t>background</a:t>
            </a:r>
          </a:p>
          <a:p>
            <a:pPr fontAlgn="auto">
              <a:spcAft>
                <a:spcPts val="0"/>
              </a:spcAft>
              <a:defRPr/>
            </a:pPr>
            <a:endParaRPr lang="en-US" altLang="zh-CN" dirty="0"/>
          </a:p>
          <a:p>
            <a:pPr fontAlgn="auto">
              <a:spcAft>
                <a:spcPts val="0"/>
              </a:spcAft>
              <a:defRPr/>
            </a:pPr>
            <a:endParaRPr lang="en-US" altLang="zh-CN" dirty="0"/>
          </a:p>
          <a:p>
            <a:pPr fontAlgn="auto">
              <a:spcAft>
                <a:spcPts val="0"/>
              </a:spcAft>
              <a:defRPr/>
            </a:pPr>
            <a:endParaRPr lang="en-US" altLang="zh-CN" dirty="0"/>
          </a:p>
          <a:p>
            <a:pPr marL="0" indent="0" fontAlgn="auto">
              <a:spcAft>
                <a:spcPts val="0"/>
              </a:spcAft>
              <a:buFont typeface="Arial"/>
              <a:buNone/>
              <a:defRPr/>
            </a:pPr>
            <a:endParaRPr lang="en-US" altLang="zh-CN" dirty="0"/>
          </a:p>
          <a:p>
            <a:pPr fontAlgn="auto">
              <a:spcAft>
                <a:spcPts val="0"/>
              </a:spcAft>
              <a:defRPr/>
            </a:pPr>
            <a:r>
              <a:rPr lang="en-US" altLang="zh-CN" dirty="0"/>
              <a:t>Can you think of a way to solve this problem?</a:t>
            </a:r>
          </a:p>
        </p:txBody>
      </p:sp>
      <p:pic>
        <p:nvPicPr>
          <p:cNvPr id="13" name="Picture 3">
            <a:extLst>
              <a:ext uri="{FF2B5EF4-FFF2-40B4-BE49-F238E27FC236}">
                <a16:creationId xmlns:a16="http://schemas.microsoft.com/office/drawing/2014/main" id="{23A45771-67CC-369C-485C-12767F202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114675"/>
            <a:ext cx="24384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4">
            <a:extLst>
              <a:ext uri="{FF2B5EF4-FFF2-40B4-BE49-F238E27FC236}">
                <a16:creationId xmlns:a16="http://schemas.microsoft.com/office/drawing/2014/main" id="{6F4E9B60-2F7C-E584-C2A0-770AF2012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114675"/>
            <a:ext cx="24384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a:extLst>
              <a:ext uri="{FF2B5EF4-FFF2-40B4-BE49-F238E27FC236}">
                <a16:creationId xmlns:a16="http://schemas.microsoft.com/office/drawing/2014/main" id="{D8C96AEE-73A1-BE95-24AB-B67317E06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114675"/>
            <a:ext cx="2438400"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Effect transition="in" filter="fade">
                                      <p:cBhvr>
                                        <p:cTn id="17"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17A49-AB4B-3295-D892-5ACA2AA1259D}"/>
              </a:ext>
            </a:extLst>
          </p:cNvPr>
          <p:cNvSpPr>
            <a:spLocks noGrp="1"/>
          </p:cNvSpPr>
          <p:nvPr>
            <p:ph type="title"/>
          </p:nvPr>
        </p:nvSpPr>
        <p:spPr/>
        <p:txBody>
          <a:bodyPr rtlCol="0">
            <a:normAutofit fontScale="90000"/>
          </a:bodyPr>
          <a:lstStyle/>
          <a:p>
            <a:pPr eaLnBrk="1" fontAlgn="auto" hangingPunct="1">
              <a:spcAft>
                <a:spcPts val="0"/>
              </a:spcAft>
              <a:defRPr/>
            </a:pPr>
            <a:r>
              <a:rPr lang="en-US" altLang="zh-CN" dirty="0">
                <a:solidFill>
                  <a:srgbClr val="000000"/>
                </a:solidFill>
              </a:rPr>
              <a:t>Related problem: binary segmentation</a:t>
            </a:r>
          </a:p>
        </p:txBody>
      </p:sp>
      <p:pic>
        <p:nvPicPr>
          <p:cNvPr id="31747" name="Picture 2">
            <a:extLst>
              <a:ext uri="{FF2B5EF4-FFF2-40B4-BE49-F238E27FC236}">
                <a16:creationId xmlns:a16="http://schemas.microsoft.com/office/drawing/2014/main" id="{286DF3E1-5822-E820-650D-96325489B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081338"/>
            <a:ext cx="251460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Content Placeholder 2">
            <a:extLst>
              <a:ext uri="{FF2B5EF4-FFF2-40B4-BE49-F238E27FC236}">
                <a16:creationId xmlns:a16="http://schemas.microsoft.com/office/drawing/2014/main" id="{6F1F5347-E931-C50E-5DD2-1F95C82F50D0}"/>
              </a:ext>
            </a:extLst>
          </p:cNvPr>
          <p:cNvSpPr txBox="1">
            <a:spLocks/>
          </p:cNvSpPr>
          <p:nvPr/>
        </p:nvSpPr>
        <p:spPr bwMode="auto">
          <a:xfrm>
            <a:off x="457200" y="1600200"/>
            <a:ext cx="8229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r>
              <a:rPr lang="en-US" altLang="zh-CN">
                <a:solidFill>
                  <a:srgbClr val="000000"/>
                </a:solidFill>
              </a:rPr>
              <a:t>Suppose we want to segment an image into foreground and background</a:t>
            </a:r>
          </a:p>
        </p:txBody>
      </p:sp>
      <p:pic>
        <p:nvPicPr>
          <p:cNvPr id="31749" name="Picture 4">
            <a:extLst>
              <a:ext uri="{FF2B5EF4-FFF2-40B4-BE49-F238E27FC236}">
                <a16:creationId xmlns:a16="http://schemas.microsoft.com/office/drawing/2014/main" id="{24952EAB-B66E-EA3F-098C-A79EFED14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114675"/>
            <a:ext cx="24384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7">
            <a:extLst>
              <a:ext uri="{FF2B5EF4-FFF2-40B4-BE49-F238E27FC236}">
                <a16:creationId xmlns:a16="http://schemas.microsoft.com/office/drawing/2014/main" id="{56AD0D15-6903-FE5C-14FC-93A1C1A96BCB}"/>
              </a:ext>
            </a:extLst>
          </p:cNvPr>
          <p:cNvSpPr txBox="1">
            <a:spLocks noChangeArrowheads="1"/>
          </p:cNvSpPr>
          <p:nvPr/>
        </p:nvSpPr>
        <p:spPr bwMode="auto">
          <a:xfrm>
            <a:off x="2362200" y="5029200"/>
            <a:ext cx="426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zh-CN" sz="1800">
                <a:solidFill>
                  <a:srgbClr val="000000"/>
                </a:solidFill>
              </a:rPr>
              <a:t>User sketches out a few strokes on foreground and background…</a:t>
            </a:r>
          </a:p>
          <a:p>
            <a:pPr algn="ctr" eaLnBrk="1" hangingPunct="1">
              <a:spcBef>
                <a:spcPct val="0"/>
              </a:spcBef>
              <a:buFontTx/>
              <a:buNone/>
            </a:pPr>
            <a:endParaRPr lang="en-US" altLang="zh-CN" sz="1800">
              <a:solidFill>
                <a:srgbClr val="000000"/>
              </a:solidFill>
            </a:endParaRPr>
          </a:p>
          <a:p>
            <a:pPr algn="ctr" eaLnBrk="1" hangingPunct="1">
              <a:spcBef>
                <a:spcPct val="0"/>
              </a:spcBef>
              <a:buFontTx/>
              <a:buNone/>
            </a:pPr>
            <a:r>
              <a:rPr lang="en-US" altLang="zh-CN" sz="1800">
                <a:solidFill>
                  <a:srgbClr val="000000"/>
                </a:solidFill>
              </a:rPr>
              <a:t>How do we classify the rest of the pixels?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2">
            <a:extLst>
              <a:ext uri="{FF2B5EF4-FFF2-40B4-BE49-F238E27FC236}">
                <a16:creationId xmlns:a16="http://schemas.microsoft.com/office/drawing/2014/main" id="{818F5653-2349-7334-D94A-DF39BB8FA946}"/>
              </a:ext>
            </a:extLst>
          </p:cNvPr>
          <p:cNvSpPr>
            <a:spLocks noGrp="1" noChangeArrowheads="1"/>
          </p:cNvSpPr>
          <p:nvPr>
            <p:ph type="title"/>
          </p:nvPr>
        </p:nvSpPr>
        <p:spPr/>
        <p:txBody>
          <a:bodyPr/>
          <a:lstStyle/>
          <a:p>
            <a:pPr eaLnBrk="1" hangingPunct="1"/>
            <a:r>
              <a:rPr lang="en-US" altLang="zh-CN" sz="3600"/>
              <a:t>Binary segmentation as energy minimization</a:t>
            </a:r>
            <a:endParaRPr lang="zh-CN" altLang="en-US" sz="3600"/>
          </a:p>
        </p:txBody>
      </p:sp>
      <p:sp>
        <p:nvSpPr>
          <p:cNvPr id="2" name="Content Placeholder 2">
            <a:extLst>
              <a:ext uri="{FF2B5EF4-FFF2-40B4-BE49-F238E27FC236}">
                <a16:creationId xmlns:a16="http://schemas.microsoft.com/office/drawing/2014/main" id="{03A72F8F-5EA6-F49B-5D95-A933A652C685}"/>
              </a:ext>
            </a:extLst>
          </p:cNvPr>
          <p:cNvSpPr txBox="1">
            <a:spLocks noChangeArrowheads="1"/>
          </p:cNvSpPr>
          <p:nvPr/>
        </p:nvSpPr>
        <p:spPr bwMode="auto">
          <a:xfrm>
            <a:off x="484188" y="1627188"/>
            <a:ext cx="8229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r>
              <a:rPr lang="en-US" altLang="zh-CN" sz="2800"/>
              <a:t>Define a labeling </a:t>
            </a:r>
            <a:r>
              <a:rPr lang="en-US" altLang="zh-CN" sz="2800" i="1"/>
              <a:t>L </a:t>
            </a:r>
            <a:r>
              <a:rPr lang="en-US" altLang="zh-CN" sz="2800"/>
              <a:t>as an assignment of each pixel with a 0-1 label (background or foreground)</a:t>
            </a:r>
          </a:p>
          <a:p>
            <a:pPr eaLnBrk="1" hangingPunct="1"/>
            <a:r>
              <a:rPr lang="en-US" altLang="zh-CN" sz="2800"/>
              <a:t>Problem statement: find the labeling </a:t>
            </a:r>
            <a:r>
              <a:rPr lang="en-US" altLang="zh-CN" sz="2800" i="1"/>
              <a:t>L </a:t>
            </a:r>
            <a:r>
              <a:rPr lang="en-US" altLang="zh-CN" sz="2800"/>
              <a:t>that minimizes</a:t>
            </a:r>
          </a:p>
          <a:p>
            <a:pPr eaLnBrk="1" hangingPunct="1">
              <a:buFont typeface="Arial" panose="020B0604020202020204" pitchFamily="34" charset="0"/>
              <a:buNone/>
            </a:pPr>
            <a:endParaRPr lang="en-US" altLang="zh-CN" sz="2800"/>
          </a:p>
        </p:txBody>
      </p:sp>
      <p:pic>
        <p:nvPicPr>
          <p:cNvPr id="4" name="Picture 6">
            <a:extLst>
              <a:ext uri="{FF2B5EF4-FFF2-40B4-BE49-F238E27FC236}">
                <a16:creationId xmlns:a16="http://schemas.microsoft.com/office/drawing/2014/main" id="{87DC73EF-C7EB-F506-A488-08E7EA44F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730625"/>
            <a:ext cx="61864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0">
            <a:extLst>
              <a:ext uri="{FF2B5EF4-FFF2-40B4-BE49-F238E27FC236}">
                <a16:creationId xmlns:a16="http://schemas.microsoft.com/office/drawing/2014/main" id="{E54161C8-ED43-4686-A2B2-413E3F72C621}"/>
              </a:ext>
            </a:extLst>
          </p:cNvPr>
          <p:cNvSpPr txBox="1">
            <a:spLocks noChangeArrowheads="1"/>
          </p:cNvSpPr>
          <p:nvPr/>
        </p:nvSpPr>
        <p:spPr bwMode="auto">
          <a:xfrm rot="-5400000">
            <a:off x="3819526" y="3516312"/>
            <a:ext cx="741362"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3800">
                <a:solidFill>
                  <a:srgbClr val="000000"/>
                </a:solidFill>
                <a:cs typeface="Times New Roman" panose="02020603050405020304" pitchFamily="18" charset="0"/>
              </a:rPr>
              <a:t>{</a:t>
            </a:r>
          </a:p>
        </p:txBody>
      </p:sp>
      <p:sp>
        <p:nvSpPr>
          <p:cNvPr id="6" name="TextBox 11">
            <a:extLst>
              <a:ext uri="{FF2B5EF4-FFF2-40B4-BE49-F238E27FC236}">
                <a16:creationId xmlns:a16="http://schemas.microsoft.com/office/drawing/2014/main" id="{48F6617E-04B4-2AD9-6677-B4F759D8B2D6}"/>
              </a:ext>
            </a:extLst>
          </p:cNvPr>
          <p:cNvSpPr txBox="1">
            <a:spLocks noChangeArrowheads="1"/>
          </p:cNvSpPr>
          <p:nvPr/>
        </p:nvSpPr>
        <p:spPr bwMode="auto">
          <a:xfrm rot="-5400000">
            <a:off x="6312694" y="3515519"/>
            <a:ext cx="74136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3800">
                <a:solidFill>
                  <a:srgbClr val="000000"/>
                </a:solidFill>
                <a:cs typeface="Times New Roman" panose="02020603050405020304" pitchFamily="18" charset="0"/>
              </a:rPr>
              <a:t>{</a:t>
            </a:r>
          </a:p>
        </p:txBody>
      </p:sp>
      <p:sp>
        <p:nvSpPr>
          <p:cNvPr id="7" name="TextBox 12">
            <a:extLst>
              <a:ext uri="{FF2B5EF4-FFF2-40B4-BE49-F238E27FC236}">
                <a16:creationId xmlns:a16="http://schemas.microsoft.com/office/drawing/2014/main" id="{D799ED5F-79CB-FE54-147F-3B954E4A0AF9}"/>
              </a:ext>
            </a:extLst>
          </p:cNvPr>
          <p:cNvSpPr txBox="1">
            <a:spLocks noChangeArrowheads="1"/>
          </p:cNvSpPr>
          <p:nvPr/>
        </p:nvSpPr>
        <p:spPr bwMode="auto">
          <a:xfrm>
            <a:off x="3516313" y="4797425"/>
            <a:ext cx="1543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400">
                <a:solidFill>
                  <a:srgbClr val="000000"/>
                </a:solidFill>
              </a:rPr>
              <a:t>match cost</a:t>
            </a:r>
          </a:p>
        </p:txBody>
      </p:sp>
      <p:sp>
        <p:nvSpPr>
          <p:cNvPr id="8" name="TextBox 13">
            <a:extLst>
              <a:ext uri="{FF2B5EF4-FFF2-40B4-BE49-F238E27FC236}">
                <a16:creationId xmlns:a16="http://schemas.microsoft.com/office/drawing/2014/main" id="{FAD90F55-C5F5-8E8A-8DB8-9438319382AC}"/>
              </a:ext>
            </a:extLst>
          </p:cNvPr>
          <p:cNvSpPr txBox="1">
            <a:spLocks noChangeArrowheads="1"/>
          </p:cNvSpPr>
          <p:nvPr/>
        </p:nvSpPr>
        <p:spPr bwMode="auto">
          <a:xfrm>
            <a:off x="5653088" y="4786313"/>
            <a:ext cx="2271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400">
                <a:solidFill>
                  <a:srgbClr val="000000"/>
                </a:solidFill>
              </a:rPr>
              <a:t>smoothness cost</a:t>
            </a:r>
          </a:p>
        </p:txBody>
      </p:sp>
      <p:sp>
        <p:nvSpPr>
          <p:cNvPr id="9" name="TextBox 14">
            <a:extLst>
              <a:ext uri="{FF2B5EF4-FFF2-40B4-BE49-F238E27FC236}">
                <a16:creationId xmlns:a16="http://schemas.microsoft.com/office/drawing/2014/main" id="{09010B21-A808-2176-0F2C-5F6741EF0B7B}"/>
              </a:ext>
            </a:extLst>
          </p:cNvPr>
          <p:cNvSpPr txBox="1">
            <a:spLocks noChangeArrowheads="1"/>
          </p:cNvSpPr>
          <p:nvPr/>
        </p:nvSpPr>
        <p:spPr bwMode="auto">
          <a:xfrm>
            <a:off x="2895600" y="5337175"/>
            <a:ext cx="2819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zh-CN" sz="1800">
                <a:solidFill>
                  <a:srgbClr val="000000"/>
                </a:solidFill>
              </a:rPr>
              <a:t>(“how similar is each labeled pixel to the foreground / background?”)</a:t>
            </a:r>
          </a:p>
        </p:txBody>
      </p:sp>
      <p:pic>
        <p:nvPicPr>
          <p:cNvPr id="10" name="Picture 2">
            <a:extLst>
              <a:ext uri="{FF2B5EF4-FFF2-40B4-BE49-F238E27FC236}">
                <a16:creationId xmlns:a16="http://schemas.microsoft.com/office/drawing/2014/main" id="{EF3C546D-B313-0685-5781-42C6A3D32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4532313"/>
            <a:ext cx="2043113" cy="161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48281B4-6EA1-DFF7-B554-C8CDACFCA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8" y="3814763"/>
            <a:ext cx="850582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6CB57E59-42CD-D8E2-FAFD-C6B48F022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8" y="5186363"/>
            <a:ext cx="157162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31F79DC4-524C-8FE1-BDBE-BFC7FDC41F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13" y="5730875"/>
            <a:ext cx="15700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AE7CA122-7E80-6976-1DDE-40C28473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0300" y="3425825"/>
            <a:ext cx="10287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DA446E34-B2A8-6891-0F79-71B9796CD2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6113" y="1976438"/>
            <a:ext cx="56769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6">
            <a:extLst>
              <a:ext uri="{FF2B5EF4-FFF2-40B4-BE49-F238E27FC236}">
                <a16:creationId xmlns:a16="http://schemas.microsoft.com/office/drawing/2014/main" id="{66BE0775-166C-840B-340C-765A4AD7E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8588" y="484188"/>
            <a:ext cx="61864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E08F7703-AA27-36C1-E023-AA05FC116E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500" y="1444625"/>
            <a:ext cx="2514600"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12">
            <a:extLst>
              <a:ext uri="{FF2B5EF4-FFF2-40B4-BE49-F238E27FC236}">
                <a16:creationId xmlns:a16="http://schemas.microsoft.com/office/drawing/2014/main" id="{C8FEC83E-8424-4BF7-E4BE-85B9ED89A8B4}"/>
              </a:ext>
            </a:extLst>
          </p:cNvPr>
          <p:cNvCxnSpPr>
            <a:stCxn id="6" idx="0"/>
          </p:cNvCxnSpPr>
          <p:nvPr/>
        </p:nvCxnSpPr>
        <p:spPr>
          <a:xfrm rot="16200000" flipV="1">
            <a:off x="930275" y="2711450"/>
            <a:ext cx="685800" cy="74295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C98CF4B3-9F35-30DD-BDCB-3825057D5B80}"/>
              </a:ext>
            </a:extLst>
          </p:cNvPr>
          <p:cNvCxnSpPr>
            <a:stCxn id="6" idx="0"/>
          </p:cNvCxnSpPr>
          <p:nvPr/>
        </p:nvCxnSpPr>
        <p:spPr>
          <a:xfrm rot="16200000" flipV="1">
            <a:off x="1235075" y="3016250"/>
            <a:ext cx="609600" cy="20955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8">
            <a:extLst>
              <a:ext uri="{FF2B5EF4-FFF2-40B4-BE49-F238E27FC236}">
                <a16:creationId xmlns:a16="http://schemas.microsoft.com/office/drawing/2014/main" id="{A5B7F837-185E-D1C4-9F11-5B3517CC5104}"/>
              </a:ext>
            </a:extLst>
          </p:cNvPr>
          <p:cNvSpPr txBox="1">
            <a:spLocks noChangeArrowheads="1"/>
          </p:cNvSpPr>
          <p:nvPr/>
        </p:nvSpPr>
        <p:spPr bwMode="auto">
          <a:xfrm>
            <a:off x="1920875" y="5219700"/>
            <a:ext cx="4244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a:solidFill>
                  <a:srgbClr val="000000"/>
                </a:solidFill>
              </a:rPr>
              <a:t>: “distance” from pixel to background pixels</a:t>
            </a:r>
          </a:p>
        </p:txBody>
      </p:sp>
      <p:sp>
        <p:nvSpPr>
          <p:cNvPr id="13" name="TextBox 19">
            <a:extLst>
              <a:ext uri="{FF2B5EF4-FFF2-40B4-BE49-F238E27FC236}">
                <a16:creationId xmlns:a16="http://schemas.microsoft.com/office/drawing/2014/main" id="{FE325D1E-425A-D0A2-ECDF-5BDA8388F74D}"/>
              </a:ext>
            </a:extLst>
          </p:cNvPr>
          <p:cNvSpPr txBox="1">
            <a:spLocks noChangeArrowheads="1"/>
          </p:cNvSpPr>
          <p:nvPr/>
        </p:nvSpPr>
        <p:spPr bwMode="auto">
          <a:xfrm>
            <a:off x="1912938" y="5807075"/>
            <a:ext cx="419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a:solidFill>
                  <a:srgbClr val="000000"/>
                </a:solidFill>
              </a:rPr>
              <a:t>: “distance” from pixel to foreground pixels</a:t>
            </a:r>
          </a:p>
        </p:txBody>
      </p:sp>
      <p:sp>
        <p:nvSpPr>
          <p:cNvPr id="14" name="TextBox 20">
            <a:extLst>
              <a:ext uri="{FF2B5EF4-FFF2-40B4-BE49-F238E27FC236}">
                <a16:creationId xmlns:a16="http://schemas.microsoft.com/office/drawing/2014/main" id="{2B828889-5821-36F1-B1DC-A1130473B7B2}"/>
              </a:ext>
            </a:extLst>
          </p:cNvPr>
          <p:cNvSpPr txBox="1">
            <a:spLocks noChangeArrowheads="1"/>
          </p:cNvSpPr>
          <p:nvPr/>
        </p:nvSpPr>
        <p:spPr bwMode="auto">
          <a:xfrm flipV="1">
            <a:off x="6040438" y="5118100"/>
            <a:ext cx="53816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8800">
                <a:solidFill>
                  <a:srgbClr val="000000"/>
                </a:solidFill>
                <a:cs typeface="Times New Roman" panose="02020603050405020304" pitchFamily="18" charset="0"/>
              </a:rPr>
              <a:t>{</a:t>
            </a:r>
          </a:p>
        </p:txBody>
      </p:sp>
      <p:sp>
        <p:nvSpPr>
          <p:cNvPr id="15" name="TextBox 21">
            <a:extLst>
              <a:ext uri="{FF2B5EF4-FFF2-40B4-BE49-F238E27FC236}">
                <a16:creationId xmlns:a16="http://schemas.microsoft.com/office/drawing/2014/main" id="{1CEB4AA2-EB00-AC9A-CDF0-7F1A055BC2E7}"/>
              </a:ext>
            </a:extLst>
          </p:cNvPr>
          <p:cNvSpPr txBox="1">
            <a:spLocks noChangeArrowheads="1"/>
          </p:cNvSpPr>
          <p:nvPr/>
        </p:nvSpPr>
        <p:spPr bwMode="auto">
          <a:xfrm>
            <a:off x="6515100" y="5302250"/>
            <a:ext cx="2438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600">
                <a:solidFill>
                  <a:srgbClr val="000000"/>
                </a:solidFill>
              </a:rPr>
              <a:t>usually computed by creating a color model from user-labeled pixels</a:t>
            </a:r>
          </a:p>
        </p:txBody>
      </p:sp>
      <p:sp>
        <p:nvSpPr>
          <p:cNvPr id="16" name="Rectangle 22">
            <a:extLst>
              <a:ext uri="{FF2B5EF4-FFF2-40B4-BE49-F238E27FC236}">
                <a16:creationId xmlns:a16="http://schemas.microsoft.com/office/drawing/2014/main" id="{1DD149E6-3ABE-FF95-3C83-99CD7BD0DB1A}"/>
              </a:ext>
            </a:extLst>
          </p:cNvPr>
          <p:cNvSpPr/>
          <p:nvPr/>
        </p:nvSpPr>
        <p:spPr>
          <a:xfrm>
            <a:off x="1246188" y="331788"/>
            <a:ext cx="22098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CN" sz="1800">
              <a:solidFill>
                <a:srgbClr val="FFFFFF"/>
              </a:solidFill>
              <a:cs typeface="Arial" panose="020B0604020202020204" pitchFamily="34" charset="0"/>
            </a:endParaRPr>
          </a:p>
        </p:txBody>
      </p:sp>
      <p:sp>
        <p:nvSpPr>
          <p:cNvPr id="17" name="Rectangle 23">
            <a:extLst>
              <a:ext uri="{FF2B5EF4-FFF2-40B4-BE49-F238E27FC236}">
                <a16:creationId xmlns:a16="http://schemas.microsoft.com/office/drawing/2014/main" id="{718E0876-C4EC-2F7F-1758-11885AF27B6F}"/>
              </a:ext>
            </a:extLst>
          </p:cNvPr>
          <p:cNvSpPr/>
          <p:nvPr/>
        </p:nvSpPr>
        <p:spPr>
          <a:xfrm>
            <a:off x="5132388" y="331788"/>
            <a:ext cx="25908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CN" sz="1800">
              <a:solidFill>
                <a:srgbClr val="FFFFFF"/>
              </a:solidFill>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8D43A41-E774-5DAA-EBAF-AF81FF598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138" y="3848100"/>
            <a:ext cx="28130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3">
            <a:extLst>
              <a:ext uri="{FF2B5EF4-FFF2-40B4-BE49-F238E27FC236}">
                <a16:creationId xmlns:a16="http://schemas.microsoft.com/office/drawing/2014/main" id="{5ADAA5AE-AE3D-111A-FC30-A265AE425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 y="2198688"/>
            <a:ext cx="4089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6">
            <a:extLst>
              <a:ext uri="{FF2B5EF4-FFF2-40B4-BE49-F238E27FC236}">
                <a16:creationId xmlns:a16="http://schemas.microsoft.com/office/drawing/2014/main" id="{4970A603-02F7-7CE0-7F37-64DBBF6F30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57200"/>
            <a:ext cx="61864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F0D76F90-F668-5772-78E1-FD752D3EC14A}"/>
              </a:ext>
            </a:extLst>
          </p:cNvPr>
          <p:cNvSpPr/>
          <p:nvPr/>
        </p:nvSpPr>
        <p:spPr>
          <a:xfrm>
            <a:off x="1295400" y="304800"/>
            <a:ext cx="22098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CN" sz="1800">
              <a:solidFill>
                <a:srgbClr val="FFFFFF"/>
              </a:solidFill>
              <a:cs typeface="Arial" panose="020B0604020202020204" pitchFamily="34" charset="0"/>
            </a:endParaRPr>
          </a:p>
        </p:txBody>
      </p:sp>
      <p:sp>
        <p:nvSpPr>
          <p:cNvPr id="7" name="Rectangle 7">
            <a:extLst>
              <a:ext uri="{FF2B5EF4-FFF2-40B4-BE49-F238E27FC236}">
                <a16:creationId xmlns:a16="http://schemas.microsoft.com/office/drawing/2014/main" id="{43069B3B-AA2A-4010-CD30-5F91FF7D76B3}"/>
              </a:ext>
            </a:extLst>
          </p:cNvPr>
          <p:cNvSpPr/>
          <p:nvPr/>
        </p:nvSpPr>
        <p:spPr>
          <a:xfrm>
            <a:off x="5181600" y="304800"/>
            <a:ext cx="25908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CN" sz="1800">
              <a:solidFill>
                <a:srgbClr val="FFFFFF"/>
              </a:solidFill>
              <a:cs typeface="Arial" panose="020B0604020202020204" pitchFamily="34" charset="0"/>
            </a:endParaRPr>
          </a:p>
        </p:txBody>
      </p:sp>
      <p:pic>
        <p:nvPicPr>
          <p:cNvPr id="8" name="Picture 8">
            <a:extLst>
              <a:ext uri="{FF2B5EF4-FFF2-40B4-BE49-F238E27FC236}">
                <a16:creationId xmlns:a16="http://schemas.microsoft.com/office/drawing/2014/main" id="{8A486FC1-D180-4B23-F3C6-488D6983FF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8675" y="5867400"/>
            <a:ext cx="157003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8AED8D55-CA43-4C71-4F68-CB57B1B1D1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4788" y="1333500"/>
            <a:ext cx="28194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BC1EBBB0-2B7C-7E6F-A941-5698DCE702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6763" y="3371850"/>
            <a:ext cx="157162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38BCAB30-9A51-905A-27EB-AD5E24D5D10E}"/>
              </a:ext>
            </a:extLst>
          </p:cNvPr>
          <p:cNvSpPr>
            <a:spLocks noGrp="1" noChangeArrowheads="1"/>
          </p:cNvSpPr>
          <p:nvPr>
            <p:ph type="title"/>
          </p:nvPr>
        </p:nvSpPr>
        <p:spPr/>
        <p:txBody>
          <a:bodyPr/>
          <a:lstStyle/>
          <a:p>
            <a:pPr eaLnBrk="1" hangingPunct="1"/>
            <a:endParaRPr lang="zh-CN" altLang="zh-CN"/>
          </a:p>
        </p:txBody>
      </p:sp>
      <p:sp>
        <p:nvSpPr>
          <p:cNvPr id="4" name="Content Placeholder 2">
            <a:extLst>
              <a:ext uri="{FF2B5EF4-FFF2-40B4-BE49-F238E27FC236}">
                <a16:creationId xmlns:a16="http://schemas.microsoft.com/office/drawing/2014/main" id="{6DAB35DD-8754-7680-9E63-2EE3D67F28C7}"/>
              </a:ext>
            </a:extLst>
          </p:cNvPr>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r>
              <a:rPr lang="en-US" altLang="zh-CN"/>
              <a:t>Neighboring pixels should generally have the same labels</a:t>
            </a:r>
          </a:p>
          <a:p>
            <a:pPr lvl="1" eaLnBrk="1" hangingPunct="1"/>
            <a:r>
              <a:rPr lang="en-US" altLang="zh-CN"/>
              <a:t>Unless the pixels have very different intensities</a:t>
            </a:r>
          </a:p>
        </p:txBody>
      </p:sp>
      <p:pic>
        <p:nvPicPr>
          <p:cNvPr id="39940" name="Picture 6">
            <a:extLst>
              <a:ext uri="{FF2B5EF4-FFF2-40B4-BE49-F238E27FC236}">
                <a16:creationId xmlns:a16="http://schemas.microsoft.com/office/drawing/2014/main" id="{325AD2B1-D9A2-B446-6475-863F9C111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57200"/>
            <a:ext cx="61864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46576A42-9EAF-DB56-CCCD-5A34262E9B05}"/>
              </a:ext>
            </a:extLst>
          </p:cNvPr>
          <p:cNvSpPr/>
          <p:nvPr/>
        </p:nvSpPr>
        <p:spPr>
          <a:xfrm>
            <a:off x="1295400" y="304800"/>
            <a:ext cx="2209800" cy="9144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CN" sz="1800">
              <a:solidFill>
                <a:srgbClr val="FFFFFF"/>
              </a:solidFill>
              <a:cs typeface="Arial" panose="020B0604020202020204" pitchFamily="34" charset="0"/>
            </a:endParaRPr>
          </a:p>
        </p:txBody>
      </p:sp>
      <p:sp>
        <p:nvSpPr>
          <p:cNvPr id="7" name="Rectangle 5">
            <a:extLst>
              <a:ext uri="{FF2B5EF4-FFF2-40B4-BE49-F238E27FC236}">
                <a16:creationId xmlns:a16="http://schemas.microsoft.com/office/drawing/2014/main" id="{53C2D68B-7D62-100D-A897-0B563D2DBF85}"/>
              </a:ext>
            </a:extLst>
          </p:cNvPr>
          <p:cNvSpPr/>
          <p:nvPr/>
        </p:nvSpPr>
        <p:spPr>
          <a:xfrm>
            <a:off x="3505200" y="381000"/>
            <a:ext cx="2209800" cy="8382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CN" sz="1800">
              <a:solidFill>
                <a:srgbClr val="FFFFFF"/>
              </a:solidFill>
              <a:cs typeface="Arial" panose="020B0604020202020204" pitchFamily="34" charset="0"/>
            </a:endParaRPr>
          </a:p>
        </p:txBody>
      </p:sp>
      <p:pic>
        <p:nvPicPr>
          <p:cNvPr id="8" name="Picture 2">
            <a:extLst>
              <a:ext uri="{FF2B5EF4-FFF2-40B4-BE49-F238E27FC236}">
                <a16:creationId xmlns:a16="http://schemas.microsoft.com/office/drawing/2014/main" id="{3A67AAD8-46FF-1BC5-586E-97D8D71CB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810000"/>
            <a:ext cx="6369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3">
            <a:extLst>
              <a:ext uri="{FF2B5EF4-FFF2-40B4-BE49-F238E27FC236}">
                <a16:creationId xmlns:a16="http://schemas.microsoft.com/office/drawing/2014/main" id="{DAE3AE89-1B29-E23B-45FA-3E7C4E3AFB7E}"/>
              </a:ext>
            </a:extLst>
          </p:cNvPr>
          <p:cNvGrpSpPr>
            <a:grpSpLocks/>
          </p:cNvGrpSpPr>
          <p:nvPr/>
        </p:nvGrpSpPr>
        <p:grpSpPr bwMode="auto">
          <a:xfrm>
            <a:off x="4318000" y="5029200"/>
            <a:ext cx="3835400" cy="369888"/>
            <a:chOff x="3907972" y="5193268"/>
            <a:chExt cx="3836025" cy="369332"/>
          </a:xfrm>
        </p:grpSpPr>
        <p:pic>
          <p:nvPicPr>
            <p:cNvPr id="39961" name="Picture 3">
              <a:extLst>
                <a:ext uri="{FF2B5EF4-FFF2-40B4-BE49-F238E27FC236}">
                  <a16:creationId xmlns:a16="http://schemas.microsoft.com/office/drawing/2014/main" id="{7AD0CB21-6FC7-75D9-708F-942EDCC3E7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7972" y="5233004"/>
              <a:ext cx="590550" cy="318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2" name="TextBox 9">
              <a:extLst>
                <a:ext uri="{FF2B5EF4-FFF2-40B4-BE49-F238E27FC236}">
                  <a16:creationId xmlns:a16="http://schemas.microsoft.com/office/drawing/2014/main" id="{0BBED688-93A1-E12A-D2D8-618F37A251CC}"/>
                </a:ext>
              </a:extLst>
            </p:cNvPr>
            <p:cNvSpPr txBox="1">
              <a:spLocks noChangeArrowheads="1"/>
            </p:cNvSpPr>
            <p:nvPr/>
          </p:nvSpPr>
          <p:spPr bwMode="auto">
            <a:xfrm>
              <a:off x="4495800" y="5193268"/>
              <a:ext cx="32481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a:solidFill>
                    <a:srgbClr val="000000"/>
                  </a:solidFill>
                </a:rPr>
                <a:t>: similarity in intensity of </a:t>
              </a:r>
              <a:r>
                <a:rPr lang="en-US" altLang="zh-CN" sz="1800" i="1">
                  <a:solidFill>
                    <a:srgbClr val="000000"/>
                  </a:solidFill>
                </a:rPr>
                <a:t>p</a:t>
              </a:r>
              <a:r>
                <a:rPr lang="en-US" altLang="zh-CN" sz="1800">
                  <a:solidFill>
                    <a:srgbClr val="000000"/>
                  </a:solidFill>
                </a:rPr>
                <a:t> and </a:t>
              </a:r>
              <a:r>
                <a:rPr lang="en-US" altLang="zh-CN" sz="1800" i="1">
                  <a:solidFill>
                    <a:srgbClr val="000000"/>
                  </a:solidFill>
                </a:rPr>
                <a:t>q</a:t>
              </a:r>
            </a:p>
          </p:txBody>
        </p:sp>
      </p:grpSp>
      <p:pic>
        <p:nvPicPr>
          <p:cNvPr id="12" name="Picture 4">
            <a:extLst>
              <a:ext uri="{FF2B5EF4-FFF2-40B4-BE49-F238E27FC236}">
                <a16:creationId xmlns:a16="http://schemas.microsoft.com/office/drawing/2014/main" id="{1F5DF69F-345B-082D-203F-75BEA4346E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113" y="3432175"/>
            <a:ext cx="21717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26">
            <a:extLst>
              <a:ext uri="{FF2B5EF4-FFF2-40B4-BE49-F238E27FC236}">
                <a16:creationId xmlns:a16="http://schemas.microsoft.com/office/drawing/2014/main" id="{45126259-D380-20A7-B6B4-ACA795AB4793}"/>
              </a:ext>
            </a:extLst>
          </p:cNvPr>
          <p:cNvGrpSpPr>
            <a:grpSpLocks/>
          </p:cNvGrpSpPr>
          <p:nvPr/>
        </p:nvGrpSpPr>
        <p:grpSpPr bwMode="auto">
          <a:xfrm>
            <a:off x="1560513" y="4521200"/>
            <a:ext cx="2249487" cy="1498600"/>
            <a:chOff x="1560909" y="4520460"/>
            <a:chExt cx="2249091" cy="1499340"/>
          </a:xfrm>
        </p:grpSpPr>
        <p:sp>
          <p:nvSpPr>
            <p:cNvPr id="14" name="Oval 10">
              <a:extLst>
                <a:ext uri="{FF2B5EF4-FFF2-40B4-BE49-F238E27FC236}">
                  <a16:creationId xmlns:a16="http://schemas.microsoft.com/office/drawing/2014/main" id="{02C82A0E-595E-E00A-C21C-28532E0FEF4D}"/>
                </a:ext>
              </a:extLst>
            </p:cNvPr>
            <p:cNvSpPr/>
            <p:nvPr/>
          </p:nvSpPr>
          <p:spPr>
            <a:xfrm>
              <a:off x="1560909" y="4520460"/>
              <a:ext cx="92059" cy="92120"/>
            </a:xfrm>
            <a:prstGeom prst="ellipse">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CN" sz="1800">
                <a:solidFill>
                  <a:srgbClr val="FFFFFF"/>
                </a:solidFill>
                <a:cs typeface="Arial" panose="020B0604020202020204" pitchFamily="34" charset="0"/>
              </a:endParaRPr>
            </a:p>
          </p:txBody>
        </p:sp>
        <p:sp>
          <p:nvSpPr>
            <p:cNvPr id="15" name="Oval 11">
              <a:extLst>
                <a:ext uri="{FF2B5EF4-FFF2-40B4-BE49-F238E27FC236}">
                  <a16:creationId xmlns:a16="http://schemas.microsoft.com/office/drawing/2014/main" id="{8F5C784D-B050-6FB1-6BA4-CAE9055970BC}"/>
                </a:ext>
              </a:extLst>
            </p:cNvPr>
            <p:cNvSpPr/>
            <p:nvPr/>
          </p:nvSpPr>
          <p:spPr>
            <a:xfrm>
              <a:off x="1719631" y="4520460"/>
              <a:ext cx="92059" cy="92120"/>
            </a:xfrm>
            <a:prstGeom prst="ellipse">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CN" sz="1800">
                <a:solidFill>
                  <a:srgbClr val="FFFFFF"/>
                </a:solidFill>
                <a:cs typeface="Arial" panose="020B0604020202020204" pitchFamily="34" charset="0"/>
              </a:endParaRPr>
            </a:p>
          </p:txBody>
        </p:sp>
        <p:grpSp>
          <p:nvGrpSpPr>
            <p:cNvPr id="39957" name="Group 19">
              <a:extLst>
                <a:ext uri="{FF2B5EF4-FFF2-40B4-BE49-F238E27FC236}">
                  <a16:creationId xmlns:a16="http://schemas.microsoft.com/office/drawing/2014/main" id="{07F0ED2A-EB17-E3D1-4005-F41B7B46284E}"/>
                </a:ext>
              </a:extLst>
            </p:cNvPr>
            <p:cNvGrpSpPr>
              <a:grpSpLocks/>
            </p:cNvGrpSpPr>
            <p:nvPr/>
          </p:nvGrpSpPr>
          <p:grpSpPr bwMode="auto">
            <a:xfrm>
              <a:off x="2475309" y="5641688"/>
              <a:ext cx="1334691" cy="378112"/>
              <a:chOff x="2362200" y="5486400"/>
              <a:chExt cx="1334691" cy="378112"/>
            </a:xfrm>
          </p:grpSpPr>
          <p:pic>
            <p:nvPicPr>
              <p:cNvPr id="39959" name="Picture 3">
                <a:extLst>
                  <a:ext uri="{FF2B5EF4-FFF2-40B4-BE49-F238E27FC236}">
                    <a16:creationId xmlns:a16="http://schemas.microsoft.com/office/drawing/2014/main" id="{3C1C2123-C056-E2AF-FC57-8FB496885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5562600"/>
                <a:ext cx="559425" cy="3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0" name="TextBox 18">
                <a:extLst>
                  <a:ext uri="{FF2B5EF4-FFF2-40B4-BE49-F238E27FC236}">
                    <a16:creationId xmlns:a16="http://schemas.microsoft.com/office/drawing/2014/main" id="{59BD5909-CC04-3B5A-890C-2CC8F8B2A2DD}"/>
                  </a:ext>
                </a:extLst>
              </p:cNvPr>
              <p:cNvSpPr txBox="1">
                <a:spLocks noChangeArrowheads="1"/>
              </p:cNvSpPr>
              <p:nvPr/>
            </p:nvSpPr>
            <p:spPr bwMode="auto">
              <a:xfrm>
                <a:off x="2882244" y="5486400"/>
                <a:ext cx="8146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a:solidFill>
                      <a:srgbClr val="000000"/>
                    </a:solidFill>
                  </a:rPr>
                  <a:t>=  10.0</a:t>
                </a:r>
              </a:p>
            </p:txBody>
          </p:sp>
        </p:grpSp>
        <p:cxnSp>
          <p:nvCxnSpPr>
            <p:cNvPr id="17" name="Straight Arrow Connector 21">
              <a:extLst>
                <a:ext uri="{FF2B5EF4-FFF2-40B4-BE49-F238E27FC236}">
                  <a16:creationId xmlns:a16="http://schemas.microsoft.com/office/drawing/2014/main" id="{EFF17456-2C58-3CFA-1523-CA7BB685F2CD}"/>
                </a:ext>
              </a:extLst>
            </p:cNvPr>
            <p:cNvCxnSpPr/>
            <p:nvPr/>
          </p:nvCxnSpPr>
          <p:spPr>
            <a:xfrm rot="16200000" flipV="1">
              <a:off x="1700227" y="4663754"/>
              <a:ext cx="1067327" cy="1041217"/>
            </a:xfrm>
            <a:prstGeom prst="straightConnector1">
              <a:avLst/>
            </a:prstGeom>
            <a:ln w="38100">
              <a:solidFill>
                <a:srgbClr val="3333FF"/>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Group 27">
            <a:extLst>
              <a:ext uri="{FF2B5EF4-FFF2-40B4-BE49-F238E27FC236}">
                <a16:creationId xmlns:a16="http://schemas.microsoft.com/office/drawing/2014/main" id="{5FBCDA42-A0A4-32C7-90F6-2E81ACE2710F}"/>
              </a:ext>
            </a:extLst>
          </p:cNvPr>
          <p:cNvGrpSpPr>
            <a:grpSpLocks/>
          </p:cNvGrpSpPr>
          <p:nvPr/>
        </p:nvGrpSpPr>
        <p:grpSpPr bwMode="auto">
          <a:xfrm>
            <a:off x="1027113" y="4978400"/>
            <a:ext cx="1217612" cy="1346200"/>
            <a:chOff x="1027509" y="4977661"/>
            <a:chExt cx="1217671" cy="1346939"/>
          </a:xfrm>
        </p:grpSpPr>
        <p:grpSp>
          <p:nvGrpSpPr>
            <p:cNvPr id="39948" name="Group 16">
              <a:extLst>
                <a:ext uri="{FF2B5EF4-FFF2-40B4-BE49-F238E27FC236}">
                  <a16:creationId xmlns:a16="http://schemas.microsoft.com/office/drawing/2014/main" id="{52E9F6D8-86B2-E3F4-BBCF-DECA3022B6E5}"/>
                </a:ext>
              </a:extLst>
            </p:cNvPr>
            <p:cNvGrpSpPr>
              <a:grpSpLocks/>
            </p:cNvGrpSpPr>
            <p:nvPr/>
          </p:nvGrpSpPr>
          <p:grpSpPr bwMode="auto">
            <a:xfrm rot="5400000">
              <a:off x="1176897" y="5056871"/>
              <a:ext cx="250834" cy="92413"/>
              <a:chOff x="1219200" y="4724400"/>
              <a:chExt cx="250834" cy="92413"/>
            </a:xfrm>
          </p:grpSpPr>
          <p:sp>
            <p:nvSpPr>
              <p:cNvPr id="26" name="Oval 14">
                <a:extLst>
                  <a:ext uri="{FF2B5EF4-FFF2-40B4-BE49-F238E27FC236}">
                    <a16:creationId xmlns:a16="http://schemas.microsoft.com/office/drawing/2014/main" id="{5450F370-5A86-04D4-D53F-AC318F382963}"/>
                  </a:ext>
                </a:extLst>
              </p:cNvPr>
              <p:cNvSpPr/>
              <p:nvPr/>
            </p:nvSpPr>
            <p:spPr>
              <a:xfrm>
                <a:off x="1219201" y="4724721"/>
                <a:ext cx="92126" cy="92079"/>
              </a:xfrm>
              <a:prstGeom prst="ellipse">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CN" sz="1800">
                  <a:solidFill>
                    <a:srgbClr val="FFFFFF"/>
                  </a:solidFill>
                  <a:cs typeface="Arial" panose="020B0604020202020204" pitchFamily="34" charset="0"/>
                </a:endParaRPr>
              </a:p>
            </p:txBody>
          </p:sp>
          <p:sp>
            <p:nvSpPr>
              <p:cNvPr id="27" name="Oval 15">
                <a:extLst>
                  <a:ext uri="{FF2B5EF4-FFF2-40B4-BE49-F238E27FC236}">
                    <a16:creationId xmlns:a16="http://schemas.microsoft.com/office/drawing/2014/main" id="{E4B705DD-CD61-5990-1002-8ECA9B1F5333}"/>
                  </a:ext>
                </a:extLst>
              </p:cNvPr>
              <p:cNvSpPr/>
              <p:nvPr/>
            </p:nvSpPr>
            <p:spPr>
              <a:xfrm>
                <a:off x="1378038" y="4724721"/>
                <a:ext cx="92126" cy="92079"/>
              </a:xfrm>
              <a:prstGeom prst="ellipse">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CN" sz="1800">
                  <a:solidFill>
                    <a:srgbClr val="FFFFFF"/>
                  </a:solidFill>
                  <a:cs typeface="Arial" panose="020B0604020202020204" pitchFamily="34" charset="0"/>
                </a:endParaRPr>
              </a:p>
            </p:txBody>
          </p:sp>
        </p:grpSp>
        <p:grpSp>
          <p:nvGrpSpPr>
            <p:cNvPr id="39949" name="Group 22">
              <a:extLst>
                <a:ext uri="{FF2B5EF4-FFF2-40B4-BE49-F238E27FC236}">
                  <a16:creationId xmlns:a16="http://schemas.microsoft.com/office/drawing/2014/main" id="{0BDCACC3-4040-1A9C-6D41-DE686F07F42B}"/>
                </a:ext>
              </a:extLst>
            </p:cNvPr>
            <p:cNvGrpSpPr>
              <a:grpSpLocks/>
            </p:cNvGrpSpPr>
            <p:nvPr/>
          </p:nvGrpSpPr>
          <p:grpSpPr bwMode="auto">
            <a:xfrm>
              <a:off x="1027509" y="5946488"/>
              <a:ext cx="1217671" cy="378112"/>
              <a:chOff x="2362200" y="5486400"/>
              <a:chExt cx="1217671" cy="378112"/>
            </a:xfrm>
          </p:grpSpPr>
          <p:pic>
            <p:nvPicPr>
              <p:cNvPr id="39951" name="Picture 3">
                <a:extLst>
                  <a:ext uri="{FF2B5EF4-FFF2-40B4-BE49-F238E27FC236}">
                    <a16:creationId xmlns:a16="http://schemas.microsoft.com/office/drawing/2014/main" id="{C3D54495-C761-2171-669D-D7AED8738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5562600"/>
                <a:ext cx="559425" cy="3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2" name="TextBox 24">
                <a:extLst>
                  <a:ext uri="{FF2B5EF4-FFF2-40B4-BE49-F238E27FC236}">
                    <a16:creationId xmlns:a16="http://schemas.microsoft.com/office/drawing/2014/main" id="{6E84D743-F50E-A977-D51B-C25DBF35EC64}"/>
                  </a:ext>
                </a:extLst>
              </p:cNvPr>
              <p:cNvSpPr txBox="1">
                <a:spLocks noChangeArrowheads="1"/>
              </p:cNvSpPr>
              <p:nvPr/>
            </p:nvSpPr>
            <p:spPr bwMode="auto">
              <a:xfrm>
                <a:off x="2882244" y="5486400"/>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a:solidFill>
                      <a:srgbClr val="000000"/>
                    </a:solidFill>
                  </a:rPr>
                  <a:t>=  0.1</a:t>
                </a:r>
              </a:p>
            </p:txBody>
          </p:sp>
        </p:grpSp>
        <p:cxnSp>
          <p:nvCxnSpPr>
            <p:cNvPr id="23" name="Straight Arrow Connector 25">
              <a:extLst>
                <a:ext uri="{FF2B5EF4-FFF2-40B4-BE49-F238E27FC236}">
                  <a16:creationId xmlns:a16="http://schemas.microsoft.com/office/drawing/2014/main" id="{CCEC26DD-D73F-338B-598E-E1C2DE800848}"/>
                </a:ext>
              </a:extLst>
            </p:cNvPr>
            <p:cNvCxnSpPr/>
            <p:nvPr/>
          </p:nvCxnSpPr>
          <p:spPr>
            <a:xfrm rot="16200000" flipV="1">
              <a:off x="1217847" y="5451072"/>
              <a:ext cx="686176" cy="304815"/>
            </a:xfrm>
            <a:prstGeom prst="straightConnector1">
              <a:avLst/>
            </a:prstGeom>
            <a:ln w="38100">
              <a:solidFill>
                <a:srgbClr val="3333FF"/>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ACC655E-3E3B-8E82-42AE-9EC33E724DEB}"/>
              </a:ext>
            </a:extLst>
          </p:cNvPr>
          <p:cNvSpPr>
            <a:spLocks noGrp="1"/>
          </p:cNvSpPr>
          <p:nvPr>
            <p:ph type="title"/>
          </p:nvPr>
        </p:nvSpPr>
        <p:spPr/>
        <p:txBody>
          <a:bodyPr rtlCol="0">
            <a:normAutofit fontScale="90000"/>
          </a:bodyPr>
          <a:lstStyle/>
          <a:p>
            <a:pPr eaLnBrk="1" fontAlgn="auto" hangingPunct="1">
              <a:spcAft>
                <a:spcPts val="0"/>
              </a:spcAft>
              <a:defRPr/>
            </a:pPr>
            <a:r>
              <a:rPr lang="en-US" altLang="zh-CN" dirty="0"/>
              <a:t>Binary segmentation as energy minimization</a:t>
            </a:r>
            <a:endParaRPr lang="zh-CN" altLang="en-US" dirty="0"/>
          </a:p>
        </p:txBody>
      </p:sp>
      <p:sp>
        <p:nvSpPr>
          <p:cNvPr id="2" name="Content Placeholder 2">
            <a:extLst>
              <a:ext uri="{FF2B5EF4-FFF2-40B4-BE49-F238E27FC236}">
                <a16:creationId xmlns:a16="http://schemas.microsoft.com/office/drawing/2014/main" id="{818CD950-FAC4-125C-41BE-6AF9A03D7E7F}"/>
              </a:ext>
            </a:extLst>
          </p:cNvPr>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endParaRPr lang="en-US" altLang="zh-CN"/>
          </a:p>
          <a:p>
            <a:pPr eaLnBrk="1" hangingPunct="1"/>
            <a:endParaRPr lang="en-US" altLang="zh-CN"/>
          </a:p>
          <a:p>
            <a:pPr eaLnBrk="1" hangingPunct="1"/>
            <a:endParaRPr lang="en-US" altLang="zh-CN"/>
          </a:p>
          <a:p>
            <a:pPr eaLnBrk="1" hangingPunct="1"/>
            <a:r>
              <a:rPr lang="en-US" altLang="zh-CN"/>
              <a:t>For this problem, we can easily find the global minimum!</a:t>
            </a:r>
          </a:p>
          <a:p>
            <a:pPr eaLnBrk="1" hangingPunct="1"/>
            <a:endParaRPr lang="en-US" altLang="zh-CN"/>
          </a:p>
          <a:p>
            <a:pPr eaLnBrk="1" hangingPunct="1"/>
            <a:r>
              <a:rPr lang="en-US" altLang="zh-CN"/>
              <a:t>Use max flow / min cut algorithm</a:t>
            </a:r>
          </a:p>
        </p:txBody>
      </p:sp>
      <p:pic>
        <p:nvPicPr>
          <p:cNvPr id="41988" name="Picture 6">
            <a:extLst>
              <a:ext uri="{FF2B5EF4-FFF2-40B4-BE49-F238E27FC236}">
                <a16:creationId xmlns:a16="http://schemas.microsoft.com/office/drawing/2014/main" id="{C70279DF-23CB-A411-C6FC-2366428F0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05000"/>
            <a:ext cx="65166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2">
            <a:extLst>
              <a:ext uri="{FF2B5EF4-FFF2-40B4-BE49-F238E27FC236}">
                <a16:creationId xmlns:a16="http://schemas.microsoft.com/office/drawing/2014/main" id="{6704AD05-D567-E7B0-E0A1-3EA781962701}"/>
              </a:ext>
            </a:extLst>
          </p:cNvPr>
          <p:cNvSpPr>
            <a:spLocks noGrp="1" noChangeArrowheads="1"/>
          </p:cNvSpPr>
          <p:nvPr>
            <p:ph type="title"/>
          </p:nvPr>
        </p:nvSpPr>
        <p:spPr/>
        <p:txBody>
          <a:bodyPr/>
          <a:lstStyle/>
          <a:p>
            <a:pPr eaLnBrk="1" hangingPunct="1"/>
            <a:r>
              <a:rPr lang="en-US" altLang="zh-CN"/>
              <a:t>Graph min cut problem</a:t>
            </a:r>
            <a:endParaRPr lang="zh-CN" altLang="en-US"/>
          </a:p>
        </p:txBody>
      </p:sp>
      <p:sp>
        <p:nvSpPr>
          <p:cNvPr id="44035" name="Content Placeholder 4">
            <a:extLst>
              <a:ext uri="{FF2B5EF4-FFF2-40B4-BE49-F238E27FC236}">
                <a16:creationId xmlns:a16="http://schemas.microsoft.com/office/drawing/2014/main" id="{692F2939-17BD-62A1-CD1A-759755AF64C4}"/>
              </a:ext>
            </a:extLst>
          </p:cNvPr>
          <p:cNvSpPr txBox="1">
            <a:spLocks noChangeArrowheads="1"/>
          </p:cNvSpPr>
          <p:nvPr/>
        </p:nvSpPr>
        <p:spPr bwMode="auto">
          <a:xfrm>
            <a:off x="457200" y="3578225"/>
            <a:ext cx="8229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r>
              <a:rPr lang="en-US" altLang="zh-CN"/>
              <a:t>Given a weighted graph </a:t>
            </a:r>
            <a:r>
              <a:rPr lang="en-US" altLang="zh-CN" i="1"/>
              <a:t>G</a:t>
            </a:r>
            <a:r>
              <a:rPr lang="en-US" altLang="zh-CN"/>
              <a:t> with source and sink nodes (</a:t>
            </a:r>
            <a:r>
              <a:rPr lang="en-US" altLang="zh-CN" i="1"/>
              <a:t>s</a:t>
            </a:r>
            <a:r>
              <a:rPr lang="en-US" altLang="zh-CN"/>
              <a:t> and </a:t>
            </a:r>
            <a:r>
              <a:rPr lang="en-US" altLang="zh-CN" i="1"/>
              <a:t>t</a:t>
            </a:r>
            <a:r>
              <a:rPr lang="en-US" altLang="zh-CN"/>
              <a:t>), partition the nodes into two sets, </a:t>
            </a:r>
            <a:r>
              <a:rPr lang="en-US" altLang="zh-CN" i="1"/>
              <a:t>S</a:t>
            </a:r>
            <a:r>
              <a:rPr lang="en-US" altLang="zh-CN"/>
              <a:t> and </a:t>
            </a:r>
            <a:r>
              <a:rPr lang="en-US" altLang="zh-CN" i="1"/>
              <a:t>T</a:t>
            </a:r>
            <a:r>
              <a:rPr lang="en-US" altLang="zh-CN"/>
              <a:t> such that the sum of edge weights spanning the partition is minimized </a:t>
            </a:r>
          </a:p>
          <a:p>
            <a:pPr lvl="1" eaLnBrk="1" hangingPunct="1"/>
            <a:r>
              <a:rPr lang="en-US" altLang="zh-CN"/>
              <a:t>and </a:t>
            </a:r>
            <a:r>
              <a:rPr lang="en-US" altLang="zh-CN" i="1"/>
              <a:t>s</a:t>
            </a:r>
            <a:r>
              <a:rPr lang="en-US" altLang="zh-CN"/>
              <a:t>    </a:t>
            </a:r>
            <a:r>
              <a:rPr lang="en-US" altLang="zh-CN" i="1"/>
              <a:t>S </a:t>
            </a:r>
            <a:r>
              <a:rPr lang="en-US" altLang="zh-CN"/>
              <a:t>and </a:t>
            </a:r>
            <a:r>
              <a:rPr lang="en-US" altLang="zh-CN" i="1"/>
              <a:t>t </a:t>
            </a:r>
            <a:r>
              <a:rPr lang="en-US" altLang="zh-CN"/>
              <a:t>   </a:t>
            </a:r>
            <a:r>
              <a:rPr lang="en-US" altLang="zh-CN" i="1"/>
              <a:t>T</a:t>
            </a:r>
          </a:p>
        </p:txBody>
      </p:sp>
      <p:pic>
        <p:nvPicPr>
          <p:cNvPr id="44036" name="Picture 2">
            <a:extLst>
              <a:ext uri="{FF2B5EF4-FFF2-40B4-BE49-F238E27FC236}">
                <a16:creationId xmlns:a16="http://schemas.microsoft.com/office/drawing/2014/main" id="{3F9C2AD5-8FB0-FCC4-FA83-108260F25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8" y="1258888"/>
            <a:ext cx="488632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3">
            <a:extLst>
              <a:ext uri="{FF2B5EF4-FFF2-40B4-BE49-F238E27FC236}">
                <a16:creationId xmlns:a16="http://schemas.microsoft.com/office/drawing/2014/main" id="{6E05AF2C-D25A-E4A9-C629-AA45F0885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900" y="5799138"/>
            <a:ext cx="176213"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3">
            <a:extLst>
              <a:ext uri="{FF2B5EF4-FFF2-40B4-BE49-F238E27FC236}">
                <a16:creationId xmlns:a16="http://schemas.microsoft.com/office/drawing/2014/main" id="{688FAAC4-92C1-1A6D-1B16-233957B8B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799138"/>
            <a:ext cx="176213"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93173AFF-2C9E-4243-3B50-B3ECC2A6ACFD}"/>
              </a:ext>
            </a:extLst>
          </p:cNvPr>
          <p:cNvSpPr>
            <a:spLocks noGrp="1" noChangeArrowheads="1"/>
          </p:cNvSpPr>
          <p:nvPr>
            <p:ph type="title"/>
          </p:nvPr>
        </p:nvSpPr>
        <p:spPr/>
        <p:txBody>
          <a:bodyPr/>
          <a:lstStyle/>
          <a:p>
            <a:pPr eaLnBrk="1" hangingPunct="1"/>
            <a:r>
              <a:rPr lang="en-US" altLang="zh-CN"/>
              <a:t>What is image segmentation?</a:t>
            </a:r>
            <a:endParaRPr lang="zh-CN" altLang="en-US"/>
          </a:p>
        </p:txBody>
      </p:sp>
      <p:sp>
        <p:nvSpPr>
          <p:cNvPr id="9219" name="文本框 12">
            <a:extLst>
              <a:ext uri="{FF2B5EF4-FFF2-40B4-BE49-F238E27FC236}">
                <a16:creationId xmlns:a16="http://schemas.microsoft.com/office/drawing/2014/main" id="{39E64217-2DC5-315B-8438-80CF9E9B6892}"/>
              </a:ext>
            </a:extLst>
          </p:cNvPr>
          <p:cNvSpPr txBox="1">
            <a:spLocks noChangeArrowheads="1"/>
          </p:cNvSpPr>
          <p:nvPr/>
        </p:nvSpPr>
        <p:spPr bwMode="auto">
          <a:xfrm>
            <a:off x="576263" y="1482725"/>
            <a:ext cx="82296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buFont typeface="Arial" panose="020B0604020202020204" pitchFamily="34" charset="0"/>
              <a:buChar char="•"/>
            </a:pPr>
            <a:r>
              <a:rPr lang="en-US" altLang="zh-CN" sz="2400">
                <a:solidFill>
                  <a:srgbClr val="1D1D1D"/>
                </a:solidFill>
                <a:latin typeface="Euclidcirculara webxl"/>
              </a:rPr>
              <a:t>image segmentation is essentially segmenting an image into fragments and assigning a label to each of those. </a:t>
            </a:r>
          </a:p>
          <a:p>
            <a:pPr>
              <a:buFont typeface="Arial" panose="020B0604020202020204" pitchFamily="34" charset="0"/>
              <a:buChar char="•"/>
            </a:pPr>
            <a:endParaRPr lang="en-US" altLang="zh-CN" sz="2400">
              <a:solidFill>
                <a:srgbClr val="1D1D1D"/>
              </a:solidFill>
              <a:latin typeface="Euclidcirculara webxl"/>
            </a:endParaRPr>
          </a:p>
          <a:p>
            <a:pPr>
              <a:buFont typeface="Arial" panose="020B0604020202020204" pitchFamily="34" charset="0"/>
              <a:buChar char="•"/>
            </a:pPr>
            <a:endParaRPr lang="en-US" altLang="zh-CN" sz="2400">
              <a:solidFill>
                <a:srgbClr val="1D1D1D"/>
              </a:solidFill>
              <a:latin typeface="Euclidcirculara webxl"/>
            </a:endParaRPr>
          </a:p>
          <a:p>
            <a:pPr>
              <a:buFont typeface="Arial" panose="020B0604020202020204" pitchFamily="34" charset="0"/>
              <a:buChar char="•"/>
            </a:pPr>
            <a:endParaRPr lang="en-US" altLang="zh-CN" sz="2400">
              <a:solidFill>
                <a:srgbClr val="1D1D1D"/>
              </a:solidFill>
              <a:latin typeface="Euclidcirculara webxl"/>
            </a:endParaRPr>
          </a:p>
          <a:p>
            <a:pPr>
              <a:buFont typeface="Arial" panose="020B0604020202020204" pitchFamily="34" charset="0"/>
              <a:buChar char="•"/>
            </a:pPr>
            <a:endParaRPr lang="en-US" altLang="zh-CN" sz="2400">
              <a:solidFill>
                <a:srgbClr val="1D1D1D"/>
              </a:solidFill>
              <a:latin typeface="Euclidcirculara webxl"/>
            </a:endParaRPr>
          </a:p>
          <a:p>
            <a:pPr>
              <a:buFont typeface="Arial" panose="020B0604020202020204" pitchFamily="34" charset="0"/>
              <a:buChar char="•"/>
            </a:pPr>
            <a:endParaRPr lang="en-US" altLang="zh-CN" sz="2400">
              <a:solidFill>
                <a:srgbClr val="1D1D1D"/>
              </a:solidFill>
              <a:latin typeface="Euclidcirculara webxl"/>
            </a:endParaRPr>
          </a:p>
          <a:p>
            <a:pPr>
              <a:buFont typeface="Arial" panose="020B0604020202020204" pitchFamily="34" charset="0"/>
              <a:buChar char="•"/>
            </a:pPr>
            <a:endParaRPr lang="en-US" altLang="zh-CN" sz="2400">
              <a:solidFill>
                <a:srgbClr val="1D1D1D"/>
              </a:solidFill>
              <a:latin typeface="Euclidcirculara webxl"/>
            </a:endParaRPr>
          </a:p>
          <a:p>
            <a:pPr>
              <a:buFont typeface="Arial" panose="020B0604020202020204" pitchFamily="34" charset="0"/>
              <a:buChar char="•"/>
            </a:pPr>
            <a:endParaRPr lang="en-US" altLang="zh-CN" sz="2400">
              <a:solidFill>
                <a:srgbClr val="1D1D1D"/>
              </a:solidFill>
              <a:latin typeface="Euclidcirculara webxl"/>
            </a:endParaRPr>
          </a:p>
          <a:p>
            <a:pPr>
              <a:buFont typeface="Arial" panose="020B0604020202020204" pitchFamily="34" charset="0"/>
              <a:buChar char="•"/>
            </a:pPr>
            <a:endParaRPr lang="en-US" altLang="zh-CN" sz="2400">
              <a:solidFill>
                <a:srgbClr val="1D1D1D"/>
              </a:solidFill>
              <a:latin typeface="Euclidcirculara webxl"/>
            </a:endParaRPr>
          </a:p>
          <a:p>
            <a:pPr>
              <a:buFont typeface="Arial" panose="020B0604020202020204" pitchFamily="34" charset="0"/>
              <a:buChar char="•"/>
            </a:pPr>
            <a:r>
              <a:rPr lang="en-US" altLang="zh-CN" sz="2400">
                <a:solidFill>
                  <a:srgbClr val="1D1D1D"/>
                </a:solidFill>
                <a:latin typeface="Euclidcirculara webxl"/>
              </a:rPr>
              <a:t>This occurs on a pixel level to define the precise outline of an object within its frame and class. </a:t>
            </a:r>
            <a:endParaRPr lang="zh-CN" altLang="en-US" sz="2400">
              <a:solidFill>
                <a:srgbClr val="1D1D1D"/>
              </a:solidFill>
              <a:latin typeface="Euclidcirculara webxl"/>
            </a:endParaRPr>
          </a:p>
          <a:p>
            <a:pPr>
              <a:buFont typeface="Arial" panose="020B0604020202020204" pitchFamily="34" charset="0"/>
              <a:buChar char="•"/>
            </a:pPr>
            <a:endParaRPr lang="zh-CN" altLang="en-US" sz="2400"/>
          </a:p>
        </p:txBody>
      </p:sp>
      <p:pic>
        <p:nvPicPr>
          <p:cNvPr id="9220" name="图片 14">
            <a:extLst>
              <a:ext uri="{FF2B5EF4-FFF2-40B4-BE49-F238E27FC236}">
                <a16:creationId xmlns:a16="http://schemas.microsoft.com/office/drawing/2014/main" id="{81BB0049-0392-581F-AB4A-C04CA30AF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2413000"/>
            <a:ext cx="64293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2">
            <a:extLst>
              <a:ext uri="{FF2B5EF4-FFF2-40B4-BE49-F238E27FC236}">
                <a16:creationId xmlns:a16="http://schemas.microsoft.com/office/drawing/2014/main" id="{01E0764E-0BBD-F63C-EF21-12B32AB10260}"/>
              </a:ext>
            </a:extLst>
          </p:cNvPr>
          <p:cNvSpPr>
            <a:spLocks noGrp="1" noChangeArrowheads="1"/>
          </p:cNvSpPr>
          <p:nvPr>
            <p:ph type="title"/>
          </p:nvPr>
        </p:nvSpPr>
        <p:spPr>
          <a:xfrm>
            <a:off x="317500" y="161925"/>
            <a:ext cx="8229600" cy="1143000"/>
          </a:xfrm>
        </p:spPr>
        <p:txBody>
          <a:bodyPr/>
          <a:lstStyle/>
          <a:p>
            <a:pPr eaLnBrk="1" hangingPunct="1"/>
            <a:r>
              <a:rPr lang="en-US" altLang="zh-CN"/>
              <a:t>Segmentation by min cut</a:t>
            </a:r>
            <a:endParaRPr lang="zh-CN" altLang="en-US"/>
          </a:p>
        </p:txBody>
      </p:sp>
      <p:sp>
        <p:nvSpPr>
          <p:cNvPr id="5" name="Rectangle 3">
            <a:extLst>
              <a:ext uri="{FF2B5EF4-FFF2-40B4-BE49-F238E27FC236}">
                <a16:creationId xmlns:a16="http://schemas.microsoft.com/office/drawing/2014/main" id="{4ED95D1F-326C-7103-27A1-FD4BD26095BB}"/>
              </a:ext>
            </a:extLst>
          </p:cNvPr>
          <p:cNvSpPr txBox="1">
            <a:spLocks noChangeArrowheads="1"/>
          </p:cNvSpPr>
          <p:nvPr/>
        </p:nvSpPr>
        <p:spPr bwMode="auto">
          <a:xfrm>
            <a:off x="368300" y="3975100"/>
            <a:ext cx="79517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80000"/>
              </a:lnSpc>
            </a:pPr>
            <a:r>
              <a:rPr lang="en-US" altLang="zh-CN" sz="2400"/>
              <a:t>Graph</a:t>
            </a:r>
          </a:p>
          <a:p>
            <a:pPr lvl="1" eaLnBrk="1" hangingPunct="1">
              <a:lnSpc>
                <a:spcPct val="80000"/>
              </a:lnSpc>
            </a:pPr>
            <a:r>
              <a:rPr lang="en-US" altLang="zh-CN" sz="2000"/>
              <a:t>node for each pixel, link between adjacent pixels</a:t>
            </a:r>
          </a:p>
          <a:p>
            <a:pPr lvl="1" eaLnBrk="1" hangingPunct="1">
              <a:lnSpc>
                <a:spcPct val="80000"/>
              </a:lnSpc>
            </a:pPr>
            <a:r>
              <a:rPr lang="en-US" altLang="zh-CN" sz="2000"/>
              <a:t>specify a few pixels as foreground and background</a:t>
            </a:r>
          </a:p>
          <a:p>
            <a:pPr lvl="2" eaLnBrk="1" hangingPunct="1">
              <a:lnSpc>
                <a:spcPct val="80000"/>
              </a:lnSpc>
            </a:pPr>
            <a:r>
              <a:rPr lang="en-US" altLang="zh-CN" sz="1800"/>
              <a:t>create an infinite cost link from each bg pixel to the </a:t>
            </a:r>
            <a:r>
              <a:rPr lang="en-US" altLang="zh-CN" sz="1800" i="1"/>
              <a:t>t</a:t>
            </a:r>
            <a:r>
              <a:rPr lang="en-US" altLang="zh-CN" sz="1800"/>
              <a:t> node</a:t>
            </a:r>
          </a:p>
          <a:p>
            <a:pPr lvl="2" eaLnBrk="1" hangingPunct="1">
              <a:lnSpc>
                <a:spcPct val="80000"/>
              </a:lnSpc>
            </a:pPr>
            <a:r>
              <a:rPr lang="en-US" altLang="zh-CN" sz="1800"/>
              <a:t>create an infinite cost link from each fg pixel to the </a:t>
            </a:r>
            <a:r>
              <a:rPr lang="en-US" altLang="zh-CN" sz="1800" i="1"/>
              <a:t>s</a:t>
            </a:r>
            <a:r>
              <a:rPr lang="en-US" altLang="zh-CN" sz="1800"/>
              <a:t> node</a:t>
            </a:r>
          </a:p>
          <a:p>
            <a:pPr lvl="2" eaLnBrk="1" hangingPunct="1">
              <a:lnSpc>
                <a:spcPct val="80000"/>
              </a:lnSpc>
            </a:pPr>
            <a:r>
              <a:rPr lang="en-US" altLang="zh-CN" sz="1800"/>
              <a:t>create finite cost links from </a:t>
            </a:r>
            <a:r>
              <a:rPr lang="en-US" altLang="zh-CN" sz="1800" i="1"/>
              <a:t>s</a:t>
            </a:r>
            <a:r>
              <a:rPr lang="en-US" altLang="zh-CN" sz="1800"/>
              <a:t> and </a:t>
            </a:r>
            <a:r>
              <a:rPr lang="en-US" altLang="zh-CN" sz="1800" i="1"/>
              <a:t>t </a:t>
            </a:r>
            <a:r>
              <a:rPr lang="en-US" altLang="zh-CN" sz="1800"/>
              <a:t>to each other node</a:t>
            </a:r>
            <a:endParaRPr lang="en-US" altLang="zh-CN" sz="1800" i="1"/>
          </a:p>
          <a:p>
            <a:pPr lvl="1" eaLnBrk="1" hangingPunct="1">
              <a:lnSpc>
                <a:spcPct val="80000"/>
              </a:lnSpc>
            </a:pPr>
            <a:r>
              <a:rPr lang="en-US" altLang="zh-CN" sz="2000"/>
              <a:t>compute min cut that separates s from t</a:t>
            </a:r>
          </a:p>
          <a:p>
            <a:pPr lvl="2" eaLnBrk="1" hangingPunct="1">
              <a:lnSpc>
                <a:spcPct val="80000"/>
              </a:lnSpc>
            </a:pPr>
            <a:r>
              <a:rPr lang="en-US" altLang="zh-CN" sz="1800"/>
              <a:t>The min-cut max-flow theorem [Ford and Fulkerson 1956]</a:t>
            </a:r>
          </a:p>
        </p:txBody>
      </p:sp>
      <p:sp>
        <p:nvSpPr>
          <p:cNvPr id="87" name="Freeform 100">
            <a:extLst>
              <a:ext uri="{FF2B5EF4-FFF2-40B4-BE49-F238E27FC236}">
                <a16:creationId xmlns:a16="http://schemas.microsoft.com/office/drawing/2014/main" id="{D845F980-D650-BB77-AF96-C6EEE734435E}"/>
              </a:ext>
            </a:extLst>
          </p:cNvPr>
          <p:cNvSpPr>
            <a:spLocks/>
          </p:cNvSpPr>
          <p:nvPr/>
        </p:nvSpPr>
        <p:spPr bwMode="auto">
          <a:xfrm>
            <a:off x="4291013" y="2514600"/>
            <a:ext cx="2438400" cy="1651000"/>
          </a:xfrm>
          <a:custGeom>
            <a:avLst/>
            <a:gdLst>
              <a:gd name="T0" fmla="*/ 2147483646 w 1536"/>
              <a:gd name="T1" fmla="*/ 0 h 1040"/>
              <a:gd name="T2" fmla="*/ 2147483646 w 1536"/>
              <a:gd name="T3" fmla="*/ 2147483646 h 1040"/>
              <a:gd name="T4" fmla="*/ 2147483646 w 1536"/>
              <a:gd name="T5" fmla="*/ 2147483646 h 1040"/>
              <a:gd name="T6" fmla="*/ 2147483646 w 1536"/>
              <a:gd name="T7" fmla="*/ 2147483646 h 1040"/>
              <a:gd name="T8" fmla="*/ 0 w 1536"/>
              <a:gd name="T9" fmla="*/ 2147483646 h 1040"/>
              <a:gd name="T10" fmla="*/ 0 60000 65536"/>
              <a:gd name="T11" fmla="*/ 0 60000 65536"/>
              <a:gd name="T12" fmla="*/ 0 60000 65536"/>
              <a:gd name="T13" fmla="*/ 0 60000 65536"/>
              <a:gd name="T14" fmla="*/ 0 60000 65536"/>
              <a:gd name="T15" fmla="*/ 0 w 1536"/>
              <a:gd name="T16" fmla="*/ 0 h 1040"/>
              <a:gd name="T17" fmla="*/ 1536 w 1536"/>
              <a:gd name="T18" fmla="*/ 1040 h 1040"/>
            </a:gdLst>
            <a:ahLst/>
            <a:cxnLst>
              <a:cxn ang="T10">
                <a:pos x="T0" y="T1"/>
              </a:cxn>
              <a:cxn ang="T11">
                <a:pos x="T2" y="T3"/>
              </a:cxn>
              <a:cxn ang="T12">
                <a:pos x="T4" y="T5"/>
              </a:cxn>
              <a:cxn ang="T13">
                <a:pos x="T6" y="T7"/>
              </a:cxn>
              <a:cxn ang="T14">
                <a:pos x="T8" y="T9"/>
              </a:cxn>
            </a:cxnLst>
            <a:rect l="T15" t="T16" r="T17" b="T18"/>
            <a:pathLst>
              <a:path w="1536" h="1040">
                <a:moveTo>
                  <a:pt x="1536" y="0"/>
                </a:moveTo>
                <a:cubicBezTo>
                  <a:pt x="1468" y="276"/>
                  <a:pt x="1400" y="552"/>
                  <a:pt x="1296" y="720"/>
                </a:cubicBezTo>
                <a:cubicBezTo>
                  <a:pt x="1192" y="888"/>
                  <a:pt x="1096" y="976"/>
                  <a:pt x="912" y="1008"/>
                </a:cubicBezTo>
                <a:cubicBezTo>
                  <a:pt x="728" y="1040"/>
                  <a:pt x="344" y="968"/>
                  <a:pt x="192" y="912"/>
                </a:cubicBezTo>
                <a:cubicBezTo>
                  <a:pt x="40" y="856"/>
                  <a:pt x="20" y="764"/>
                  <a:pt x="0" y="672"/>
                </a:cubicBezTo>
              </a:path>
            </a:pathLst>
          </a:custGeom>
          <a:noFill/>
          <a:ln w="28575">
            <a:solidFill>
              <a:srgbClr val="FF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88" name="Line 97">
            <a:extLst>
              <a:ext uri="{FF2B5EF4-FFF2-40B4-BE49-F238E27FC236}">
                <a16:creationId xmlns:a16="http://schemas.microsoft.com/office/drawing/2014/main" id="{B43181D4-3D4B-0752-B950-72A725D5213A}"/>
              </a:ext>
            </a:extLst>
          </p:cNvPr>
          <p:cNvSpPr>
            <a:spLocks noChangeShapeType="1"/>
          </p:cNvSpPr>
          <p:nvPr/>
        </p:nvSpPr>
        <p:spPr bwMode="auto">
          <a:xfrm flipV="1">
            <a:off x="2005013" y="1524000"/>
            <a:ext cx="1246187" cy="990600"/>
          </a:xfrm>
          <a:prstGeom prst="line">
            <a:avLst/>
          </a:prstGeom>
          <a:noFill/>
          <a:ln w="28575">
            <a:solidFill>
              <a:srgbClr val="3333FF"/>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89" name="Line 73">
            <a:extLst>
              <a:ext uri="{FF2B5EF4-FFF2-40B4-BE49-F238E27FC236}">
                <a16:creationId xmlns:a16="http://schemas.microsoft.com/office/drawing/2014/main" id="{B1DF2BD5-DACE-FBE4-DB88-6D1D03C61985}"/>
              </a:ext>
            </a:extLst>
          </p:cNvPr>
          <p:cNvSpPr>
            <a:spLocks noChangeShapeType="1"/>
          </p:cNvSpPr>
          <p:nvPr/>
        </p:nvSpPr>
        <p:spPr bwMode="auto">
          <a:xfrm flipV="1">
            <a:off x="4318000" y="1524000"/>
            <a:ext cx="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0" name="Line 74">
            <a:extLst>
              <a:ext uri="{FF2B5EF4-FFF2-40B4-BE49-F238E27FC236}">
                <a16:creationId xmlns:a16="http://schemas.microsoft.com/office/drawing/2014/main" id="{8B90D704-0956-C5AA-A9DE-3EEE22363BD3}"/>
              </a:ext>
            </a:extLst>
          </p:cNvPr>
          <p:cNvSpPr>
            <a:spLocks noChangeShapeType="1"/>
          </p:cNvSpPr>
          <p:nvPr/>
        </p:nvSpPr>
        <p:spPr bwMode="auto">
          <a:xfrm flipV="1">
            <a:off x="4318000" y="1524000"/>
            <a:ext cx="106680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1" name="Line 75">
            <a:extLst>
              <a:ext uri="{FF2B5EF4-FFF2-40B4-BE49-F238E27FC236}">
                <a16:creationId xmlns:a16="http://schemas.microsoft.com/office/drawing/2014/main" id="{FA80CDD7-FFC4-18CA-324A-84B5991BA1EC}"/>
              </a:ext>
            </a:extLst>
          </p:cNvPr>
          <p:cNvSpPr>
            <a:spLocks noChangeShapeType="1"/>
          </p:cNvSpPr>
          <p:nvPr/>
        </p:nvSpPr>
        <p:spPr bwMode="auto">
          <a:xfrm>
            <a:off x="4318000" y="2514600"/>
            <a:ext cx="1066800" cy="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2" name="Line 76">
            <a:extLst>
              <a:ext uri="{FF2B5EF4-FFF2-40B4-BE49-F238E27FC236}">
                <a16:creationId xmlns:a16="http://schemas.microsoft.com/office/drawing/2014/main" id="{80649085-A6D3-5B0B-691F-48F9BB26ED39}"/>
              </a:ext>
            </a:extLst>
          </p:cNvPr>
          <p:cNvSpPr>
            <a:spLocks noChangeShapeType="1"/>
          </p:cNvSpPr>
          <p:nvPr/>
        </p:nvSpPr>
        <p:spPr bwMode="auto">
          <a:xfrm>
            <a:off x="4318000" y="2514600"/>
            <a:ext cx="106680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3" name="Line 77">
            <a:extLst>
              <a:ext uri="{FF2B5EF4-FFF2-40B4-BE49-F238E27FC236}">
                <a16:creationId xmlns:a16="http://schemas.microsoft.com/office/drawing/2014/main" id="{D57B5D72-670E-D7A1-E5D4-618D3D59F248}"/>
              </a:ext>
            </a:extLst>
          </p:cNvPr>
          <p:cNvSpPr>
            <a:spLocks noChangeShapeType="1"/>
          </p:cNvSpPr>
          <p:nvPr/>
        </p:nvSpPr>
        <p:spPr bwMode="auto">
          <a:xfrm>
            <a:off x="4318000" y="2514600"/>
            <a:ext cx="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4" name="Line 78">
            <a:extLst>
              <a:ext uri="{FF2B5EF4-FFF2-40B4-BE49-F238E27FC236}">
                <a16:creationId xmlns:a16="http://schemas.microsoft.com/office/drawing/2014/main" id="{D99E54E1-9294-F3FD-0BE9-E2A344935CD7}"/>
              </a:ext>
            </a:extLst>
          </p:cNvPr>
          <p:cNvSpPr>
            <a:spLocks noChangeShapeType="1"/>
          </p:cNvSpPr>
          <p:nvPr/>
        </p:nvSpPr>
        <p:spPr bwMode="auto">
          <a:xfrm flipH="1">
            <a:off x="3251200" y="2514600"/>
            <a:ext cx="106680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5" name="Line 79">
            <a:extLst>
              <a:ext uri="{FF2B5EF4-FFF2-40B4-BE49-F238E27FC236}">
                <a16:creationId xmlns:a16="http://schemas.microsoft.com/office/drawing/2014/main" id="{8DDFB4FC-00EF-59D5-E2CA-E54D2F5C1373}"/>
              </a:ext>
            </a:extLst>
          </p:cNvPr>
          <p:cNvSpPr>
            <a:spLocks noChangeShapeType="1"/>
          </p:cNvSpPr>
          <p:nvPr/>
        </p:nvSpPr>
        <p:spPr bwMode="auto">
          <a:xfrm flipH="1">
            <a:off x="3251200" y="2514600"/>
            <a:ext cx="1066800" cy="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6" name="Line 80">
            <a:extLst>
              <a:ext uri="{FF2B5EF4-FFF2-40B4-BE49-F238E27FC236}">
                <a16:creationId xmlns:a16="http://schemas.microsoft.com/office/drawing/2014/main" id="{AC1A75A1-5BF6-0FC6-85B0-6834500279A8}"/>
              </a:ext>
            </a:extLst>
          </p:cNvPr>
          <p:cNvSpPr>
            <a:spLocks noChangeShapeType="1"/>
          </p:cNvSpPr>
          <p:nvPr/>
        </p:nvSpPr>
        <p:spPr bwMode="auto">
          <a:xfrm flipH="1" flipV="1">
            <a:off x="3251200" y="1524000"/>
            <a:ext cx="106680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7" name="Oval 81">
            <a:extLst>
              <a:ext uri="{FF2B5EF4-FFF2-40B4-BE49-F238E27FC236}">
                <a16:creationId xmlns:a16="http://schemas.microsoft.com/office/drawing/2014/main" id="{924E9E2A-5C3D-D5E2-A22C-E44171905091}"/>
              </a:ext>
            </a:extLst>
          </p:cNvPr>
          <p:cNvSpPr>
            <a:spLocks noChangeArrowheads="1"/>
          </p:cNvSpPr>
          <p:nvPr/>
        </p:nvSpPr>
        <p:spPr bwMode="auto">
          <a:xfrm>
            <a:off x="3022600" y="1295400"/>
            <a:ext cx="457200" cy="457200"/>
          </a:xfrm>
          <a:prstGeom prst="ellipse">
            <a:avLst/>
          </a:prstGeom>
          <a:solidFill>
            <a:sysClr val="window" lastClr="FFFFFF"/>
          </a:solidFill>
          <a:ln w="28575">
            <a:solidFill>
              <a:srgbClr val="3333FF"/>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98" name="Oval 82">
            <a:extLst>
              <a:ext uri="{FF2B5EF4-FFF2-40B4-BE49-F238E27FC236}">
                <a16:creationId xmlns:a16="http://schemas.microsoft.com/office/drawing/2014/main" id="{2B78C701-2B42-18BB-DC6D-AB5D26D83863}"/>
              </a:ext>
            </a:extLst>
          </p:cNvPr>
          <p:cNvSpPr>
            <a:spLocks noChangeArrowheads="1"/>
          </p:cNvSpPr>
          <p:nvPr/>
        </p:nvSpPr>
        <p:spPr bwMode="auto">
          <a:xfrm>
            <a:off x="3022600" y="2286000"/>
            <a:ext cx="457200" cy="457200"/>
          </a:xfrm>
          <a:prstGeom prst="ellipse">
            <a:avLst/>
          </a:prstGeom>
          <a:solidFill>
            <a:sysClr val="window" lastClr="FFFFFF"/>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99" name="Oval 83">
            <a:extLst>
              <a:ext uri="{FF2B5EF4-FFF2-40B4-BE49-F238E27FC236}">
                <a16:creationId xmlns:a16="http://schemas.microsoft.com/office/drawing/2014/main" id="{AD749973-B57C-2E41-192C-081714DC4D0B}"/>
              </a:ext>
            </a:extLst>
          </p:cNvPr>
          <p:cNvSpPr>
            <a:spLocks noChangeArrowheads="1"/>
          </p:cNvSpPr>
          <p:nvPr/>
        </p:nvSpPr>
        <p:spPr bwMode="auto">
          <a:xfrm>
            <a:off x="4089400" y="2286000"/>
            <a:ext cx="457200" cy="457200"/>
          </a:xfrm>
          <a:prstGeom prst="ellipse">
            <a:avLst/>
          </a:prstGeom>
          <a:solidFill>
            <a:srgbClr val="EEECE1"/>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0" name="Oval 84">
            <a:extLst>
              <a:ext uri="{FF2B5EF4-FFF2-40B4-BE49-F238E27FC236}">
                <a16:creationId xmlns:a16="http://schemas.microsoft.com/office/drawing/2014/main" id="{B65A6AA2-3A53-1FFD-44AA-F86BC0EC6355}"/>
              </a:ext>
            </a:extLst>
          </p:cNvPr>
          <p:cNvSpPr>
            <a:spLocks noChangeArrowheads="1"/>
          </p:cNvSpPr>
          <p:nvPr/>
        </p:nvSpPr>
        <p:spPr bwMode="auto">
          <a:xfrm>
            <a:off x="5156200" y="1295400"/>
            <a:ext cx="457200" cy="457200"/>
          </a:xfrm>
          <a:prstGeom prst="ellipse">
            <a:avLst/>
          </a:prstGeom>
          <a:solidFill>
            <a:srgbClr val="EEECE1"/>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1" name="Oval 85">
            <a:extLst>
              <a:ext uri="{FF2B5EF4-FFF2-40B4-BE49-F238E27FC236}">
                <a16:creationId xmlns:a16="http://schemas.microsoft.com/office/drawing/2014/main" id="{0E042C88-5B17-5A19-5AFE-F2C7058981B0}"/>
              </a:ext>
            </a:extLst>
          </p:cNvPr>
          <p:cNvSpPr>
            <a:spLocks noChangeArrowheads="1"/>
          </p:cNvSpPr>
          <p:nvPr/>
        </p:nvSpPr>
        <p:spPr bwMode="auto">
          <a:xfrm>
            <a:off x="5156200" y="2286000"/>
            <a:ext cx="457200" cy="457200"/>
          </a:xfrm>
          <a:prstGeom prst="ellipse">
            <a:avLst/>
          </a:prstGeom>
          <a:solidFill>
            <a:srgbClr val="EEECE1"/>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2" name="Oval 86">
            <a:extLst>
              <a:ext uri="{FF2B5EF4-FFF2-40B4-BE49-F238E27FC236}">
                <a16:creationId xmlns:a16="http://schemas.microsoft.com/office/drawing/2014/main" id="{CCA44829-E389-6009-35E4-42B7910E3484}"/>
              </a:ext>
            </a:extLst>
          </p:cNvPr>
          <p:cNvSpPr>
            <a:spLocks noChangeArrowheads="1"/>
          </p:cNvSpPr>
          <p:nvPr/>
        </p:nvSpPr>
        <p:spPr bwMode="auto">
          <a:xfrm>
            <a:off x="3022600" y="3276600"/>
            <a:ext cx="457200" cy="457200"/>
          </a:xfrm>
          <a:prstGeom prst="ellipse">
            <a:avLst/>
          </a:prstGeom>
          <a:solidFill>
            <a:srgbClr val="EEECE1"/>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3" name="Oval 87">
            <a:extLst>
              <a:ext uri="{FF2B5EF4-FFF2-40B4-BE49-F238E27FC236}">
                <a16:creationId xmlns:a16="http://schemas.microsoft.com/office/drawing/2014/main" id="{26035A27-B748-245B-4171-953376344E74}"/>
              </a:ext>
            </a:extLst>
          </p:cNvPr>
          <p:cNvSpPr>
            <a:spLocks noChangeArrowheads="1"/>
          </p:cNvSpPr>
          <p:nvPr/>
        </p:nvSpPr>
        <p:spPr bwMode="auto">
          <a:xfrm>
            <a:off x="4089400" y="3276600"/>
            <a:ext cx="457200" cy="457200"/>
          </a:xfrm>
          <a:prstGeom prst="ellipse">
            <a:avLst/>
          </a:prstGeom>
          <a:solidFill>
            <a:srgbClr val="EEECE1"/>
          </a:solidFill>
          <a:ln w="2857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4" name="Oval 88">
            <a:extLst>
              <a:ext uri="{FF2B5EF4-FFF2-40B4-BE49-F238E27FC236}">
                <a16:creationId xmlns:a16="http://schemas.microsoft.com/office/drawing/2014/main" id="{A843590A-7BCA-BB32-C854-1C0A76C401CF}"/>
              </a:ext>
            </a:extLst>
          </p:cNvPr>
          <p:cNvSpPr>
            <a:spLocks noChangeArrowheads="1"/>
          </p:cNvSpPr>
          <p:nvPr/>
        </p:nvSpPr>
        <p:spPr bwMode="auto">
          <a:xfrm>
            <a:off x="5156200" y="3276600"/>
            <a:ext cx="457200" cy="457200"/>
          </a:xfrm>
          <a:prstGeom prst="ellipse">
            <a:avLst/>
          </a:prstGeom>
          <a:solidFill>
            <a:srgbClr val="EEECE1"/>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5" name="Oval 89">
            <a:extLst>
              <a:ext uri="{FF2B5EF4-FFF2-40B4-BE49-F238E27FC236}">
                <a16:creationId xmlns:a16="http://schemas.microsoft.com/office/drawing/2014/main" id="{08D20739-ADE9-E4F2-5009-339ABF1A4548}"/>
              </a:ext>
            </a:extLst>
          </p:cNvPr>
          <p:cNvSpPr>
            <a:spLocks noChangeArrowheads="1"/>
          </p:cNvSpPr>
          <p:nvPr/>
        </p:nvSpPr>
        <p:spPr bwMode="auto">
          <a:xfrm>
            <a:off x="4089400" y="1295400"/>
            <a:ext cx="457200" cy="457200"/>
          </a:xfrm>
          <a:prstGeom prst="ellipse">
            <a:avLst/>
          </a:prstGeom>
          <a:solidFill>
            <a:sysClr val="window" lastClr="FFFFFF"/>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6" name="Oval 93">
            <a:extLst>
              <a:ext uri="{FF2B5EF4-FFF2-40B4-BE49-F238E27FC236}">
                <a16:creationId xmlns:a16="http://schemas.microsoft.com/office/drawing/2014/main" id="{0ABA45E7-3DE4-5DFD-40AC-D6E85C450072}"/>
              </a:ext>
            </a:extLst>
          </p:cNvPr>
          <p:cNvSpPr>
            <a:spLocks noChangeArrowheads="1"/>
          </p:cNvSpPr>
          <p:nvPr/>
        </p:nvSpPr>
        <p:spPr bwMode="auto">
          <a:xfrm>
            <a:off x="1833563" y="2362200"/>
            <a:ext cx="304800" cy="304800"/>
          </a:xfrm>
          <a:prstGeom prst="ellipse">
            <a:avLst/>
          </a:prstGeom>
          <a:solidFill>
            <a:srgbClr val="3333FF"/>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7" name="Text Box 94">
            <a:extLst>
              <a:ext uri="{FF2B5EF4-FFF2-40B4-BE49-F238E27FC236}">
                <a16:creationId xmlns:a16="http://schemas.microsoft.com/office/drawing/2014/main" id="{E11DCEB3-A8EC-2AD0-A5FC-15CB2AE88ACE}"/>
              </a:ext>
            </a:extLst>
          </p:cNvPr>
          <p:cNvSpPr txBox="1">
            <a:spLocks noChangeArrowheads="1"/>
          </p:cNvSpPr>
          <p:nvPr/>
        </p:nvSpPr>
        <p:spPr bwMode="auto">
          <a:xfrm>
            <a:off x="1471613" y="2322513"/>
            <a:ext cx="287337" cy="461962"/>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r>
              <a:rPr lang="en-US" altLang="zh-CN" sz="2400" kern="0">
                <a:solidFill>
                  <a:srgbClr val="3333FF"/>
                </a:solidFill>
              </a:rPr>
              <a:t>t</a:t>
            </a:r>
          </a:p>
        </p:txBody>
      </p:sp>
      <p:sp>
        <p:nvSpPr>
          <p:cNvPr id="108" name="Oval 95">
            <a:extLst>
              <a:ext uri="{FF2B5EF4-FFF2-40B4-BE49-F238E27FC236}">
                <a16:creationId xmlns:a16="http://schemas.microsoft.com/office/drawing/2014/main" id="{7A7E946A-0922-38CA-AA7C-80C296C2F2B5}"/>
              </a:ext>
            </a:extLst>
          </p:cNvPr>
          <p:cNvSpPr>
            <a:spLocks noChangeArrowheads="1"/>
          </p:cNvSpPr>
          <p:nvPr/>
        </p:nvSpPr>
        <p:spPr bwMode="auto">
          <a:xfrm>
            <a:off x="6577013" y="2362200"/>
            <a:ext cx="304800" cy="304800"/>
          </a:xfrm>
          <a:prstGeom prst="ellipse">
            <a:avLst/>
          </a:prstGeom>
          <a:solidFill>
            <a:srgbClr val="FF0000"/>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9" name="Text Box 96">
            <a:extLst>
              <a:ext uri="{FF2B5EF4-FFF2-40B4-BE49-F238E27FC236}">
                <a16:creationId xmlns:a16="http://schemas.microsoft.com/office/drawing/2014/main" id="{84781E74-6A47-8419-3B86-6A6720D90A15}"/>
              </a:ext>
            </a:extLst>
          </p:cNvPr>
          <p:cNvSpPr txBox="1">
            <a:spLocks noChangeArrowheads="1"/>
          </p:cNvSpPr>
          <p:nvPr/>
        </p:nvSpPr>
        <p:spPr bwMode="auto">
          <a:xfrm>
            <a:off x="6738938" y="2590800"/>
            <a:ext cx="1760537" cy="461963"/>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r>
              <a:rPr lang="en-US" altLang="zh-CN" sz="2400" kern="0">
                <a:solidFill>
                  <a:srgbClr val="FF0000"/>
                </a:solidFill>
              </a:rPr>
              <a:t>s </a:t>
            </a:r>
            <a:r>
              <a:rPr lang="en-US" altLang="zh-CN" sz="1800" kern="0">
                <a:solidFill>
                  <a:srgbClr val="FF0000"/>
                </a:solidFill>
              </a:rPr>
              <a:t>(“foreground”)</a:t>
            </a:r>
            <a:endParaRPr lang="en-US" altLang="zh-CN" sz="2400" kern="0">
              <a:solidFill>
                <a:srgbClr val="FF0000"/>
              </a:solidFill>
            </a:endParaRPr>
          </a:p>
        </p:txBody>
      </p:sp>
      <p:sp>
        <p:nvSpPr>
          <p:cNvPr id="110" name="Freeform 101">
            <a:extLst>
              <a:ext uri="{FF2B5EF4-FFF2-40B4-BE49-F238E27FC236}">
                <a16:creationId xmlns:a16="http://schemas.microsoft.com/office/drawing/2014/main" id="{D6FE4198-AC51-8831-7B1B-4ABE354B5CCD}"/>
              </a:ext>
            </a:extLst>
          </p:cNvPr>
          <p:cNvSpPr>
            <a:spLocks/>
          </p:cNvSpPr>
          <p:nvPr/>
        </p:nvSpPr>
        <p:spPr bwMode="auto">
          <a:xfrm>
            <a:off x="1547813" y="1016000"/>
            <a:ext cx="5257800" cy="2349500"/>
          </a:xfrm>
          <a:custGeom>
            <a:avLst/>
            <a:gdLst>
              <a:gd name="T0" fmla="*/ 0 w 3312"/>
              <a:gd name="T1" fmla="*/ 2147483646 h 1480"/>
              <a:gd name="T2" fmla="*/ 2147483646 w 3312"/>
              <a:gd name="T3" fmla="*/ 2147483646 h 1480"/>
              <a:gd name="T4" fmla="*/ 2147483646 w 3312"/>
              <a:gd name="T5" fmla="*/ 2147483646 h 1480"/>
              <a:gd name="T6" fmla="*/ 2147483646 w 3312"/>
              <a:gd name="T7" fmla="*/ 2147483646 h 1480"/>
              <a:gd name="T8" fmla="*/ 2147483646 w 3312"/>
              <a:gd name="T9" fmla="*/ 2147483646 h 1480"/>
              <a:gd name="T10" fmla="*/ 2147483646 w 3312"/>
              <a:gd name="T11" fmla="*/ 2147483646 h 1480"/>
              <a:gd name="T12" fmla="*/ 2147483646 w 3312"/>
              <a:gd name="T13" fmla="*/ 2147483646 h 1480"/>
              <a:gd name="T14" fmla="*/ 0 60000 65536"/>
              <a:gd name="T15" fmla="*/ 0 60000 65536"/>
              <a:gd name="T16" fmla="*/ 0 60000 65536"/>
              <a:gd name="T17" fmla="*/ 0 60000 65536"/>
              <a:gd name="T18" fmla="*/ 0 60000 65536"/>
              <a:gd name="T19" fmla="*/ 0 60000 65536"/>
              <a:gd name="T20" fmla="*/ 0 60000 65536"/>
              <a:gd name="T21" fmla="*/ 0 w 3312"/>
              <a:gd name="T22" fmla="*/ 0 h 1480"/>
              <a:gd name="T23" fmla="*/ 3312 w 3312"/>
              <a:gd name="T24" fmla="*/ 1480 h 1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2" h="1480">
                <a:moveTo>
                  <a:pt x="0" y="1472"/>
                </a:moveTo>
                <a:cubicBezTo>
                  <a:pt x="252" y="1476"/>
                  <a:pt x="504" y="1480"/>
                  <a:pt x="720" y="1424"/>
                </a:cubicBezTo>
                <a:cubicBezTo>
                  <a:pt x="936" y="1368"/>
                  <a:pt x="1176" y="1264"/>
                  <a:pt x="1296" y="1136"/>
                </a:cubicBezTo>
                <a:cubicBezTo>
                  <a:pt x="1416" y="1008"/>
                  <a:pt x="1344" y="752"/>
                  <a:pt x="1440" y="656"/>
                </a:cubicBezTo>
                <a:cubicBezTo>
                  <a:pt x="1536" y="560"/>
                  <a:pt x="1744" y="656"/>
                  <a:pt x="1872" y="560"/>
                </a:cubicBezTo>
                <a:cubicBezTo>
                  <a:pt x="2000" y="464"/>
                  <a:pt x="1968" y="160"/>
                  <a:pt x="2208" y="80"/>
                </a:cubicBezTo>
                <a:cubicBezTo>
                  <a:pt x="2448" y="0"/>
                  <a:pt x="2880" y="40"/>
                  <a:pt x="3312" y="80"/>
                </a:cubicBezTo>
              </a:path>
            </a:pathLst>
          </a:custGeom>
          <a:noFill/>
          <a:ln w="19050">
            <a:solidFill>
              <a:sysClr val="windowText" lastClr="000000"/>
            </a:solidFill>
            <a:prstDash val="dash"/>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1" name="Text Box 102">
            <a:extLst>
              <a:ext uri="{FF2B5EF4-FFF2-40B4-BE49-F238E27FC236}">
                <a16:creationId xmlns:a16="http://schemas.microsoft.com/office/drawing/2014/main" id="{7B20EC25-F3B2-7539-8F95-804C5F2A265C}"/>
              </a:ext>
            </a:extLst>
          </p:cNvPr>
          <p:cNvSpPr txBox="1">
            <a:spLocks noChangeArrowheads="1"/>
          </p:cNvSpPr>
          <p:nvPr/>
        </p:nvSpPr>
        <p:spPr bwMode="auto">
          <a:xfrm>
            <a:off x="6424613" y="1066800"/>
            <a:ext cx="1166812" cy="457200"/>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r>
              <a:rPr lang="en-US" altLang="zh-CN" sz="2400" kern="0">
                <a:solidFill>
                  <a:srgbClr val="000000"/>
                </a:solidFill>
              </a:rPr>
              <a:t>min cut</a:t>
            </a:r>
          </a:p>
        </p:txBody>
      </p:sp>
      <p:grpSp>
        <p:nvGrpSpPr>
          <p:cNvPr id="112" name="Group 38">
            <a:extLst>
              <a:ext uri="{FF2B5EF4-FFF2-40B4-BE49-F238E27FC236}">
                <a16:creationId xmlns:a16="http://schemas.microsoft.com/office/drawing/2014/main" id="{DE2128FC-99E6-3101-A95E-62240E885A87}"/>
              </a:ext>
            </a:extLst>
          </p:cNvPr>
          <p:cNvGrpSpPr>
            <a:grpSpLocks/>
          </p:cNvGrpSpPr>
          <p:nvPr/>
        </p:nvGrpSpPr>
        <p:grpSpPr bwMode="auto">
          <a:xfrm>
            <a:off x="3224213" y="1524000"/>
            <a:ext cx="1981200" cy="1905000"/>
            <a:chOff x="1776" y="960"/>
            <a:chExt cx="1248" cy="1200"/>
          </a:xfrm>
        </p:grpSpPr>
        <p:sp>
          <p:nvSpPr>
            <p:cNvPr id="113" name="Line 30">
              <a:extLst>
                <a:ext uri="{FF2B5EF4-FFF2-40B4-BE49-F238E27FC236}">
                  <a16:creationId xmlns:a16="http://schemas.microsoft.com/office/drawing/2014/main" id="{75B1C5EF-1C31-C8FB-8297-2417243D06EC}"/>
                </a:ext>
              </a:extLst>
            </p:cNvPr>
            <p:cNvSpPr>
              <a:spLocks noChangeShapeType="1"/>
            </p:cNvSpPr>
            <p:nvPr/>
          </p:nvSpPr>
          <p:spPr bwMode="auto">
            <a:xfrm>
              <a:off x="2592" y="1584"/>
              <a:ext cx="432" cy="0"/>
            </a:xfrm>
            <a:prstGeom prst="line">
              <a:avLst/>
            </a:prstGeom>
            <a:noFill/>
            <a:ln w="1524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4" name="Line 31">
              <a:extLst>
                <a:ext uri="{FF2B5EF4-FFF2-40B4-BE49-F238E27FC236}">
                  <a16:creationId xmlns:a16="http://schemas.microsoft.com/office/drawing/2014/main" id="{8DE77A3E-7501-B9D8-BBC9-4E66AB296C20}"/>
                </a:ext>
              </a:extLst>
            </p:cNvPr>
            <p:cNvSpPr>
              <a:spLocks noChangeShapeType="1"/>
            </p:cNvSpPr>
            <p:nvPr/>
          </p:nvSpPr>
          <p:spPr bwMode="auto">
            <a:xfrm>
              <a:off x="2496" y="1680"/>
              <a:ext cx="0" cy="432"/>
            </a:xfrm>
            <a:prstGeom prst="line">
              <a:avLst/>
            </a:prstGeom>
            <a:noFill/>
            <a:ln w="1524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5" name="Line 32">
              <a:extLst>
                <a:ext uri="{FF2B5EF4-FFF2-40B4-BE49-F238E27FC236}">
                  <a16:creationId xmlns:a16="http://schemas.microsoft.com/office/drawing/2014/main" id="{C8A17F51-6BD5-08DB-9CD7-7574E7B6848F}"/>
                </a:ext>
              </a:extLst>
            </p:cNvPr>
            <p:cNvSpPr>
              <a:spLocks noChangeShapeType="1"/>
            </p:cNvSpPr>
            <p:nvPr/>
          </p:nvSpPr>
          <p:spPr bwMode="auto">
            <a:xfrm flipH="1">
              <a:off x="1824" y="1632"/>
              <a:ext cx="576" cy="528"/>
            </a:xfrm>
            <a:prstGeom prst="line">
              <a:avLst/>
            </a:prstGeom>
            <a:noFill/>
            <a:ln w="1524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6" name="Line 33">
              <a:extLst>
                <a:ext uri="{FF2B5EF4-FFF2-40B4-BE49-F238E27FC236}">
                  <a16:creationId xmlns:a16="http://schemas.microsoft.com/office/drawing/2014/main" id="{0992CE4C-51BB-C225-E039-5BB53C24814E}"/>
                </a:ext>
              </a:extLst>
            </p:cNvPr>
            <p:cNvSpPr>
              <a:spLocks noChangeShapeType="1"/>
            </p:cNvSpPr>
            <p:nvPr/>
          </p:nvSpPr>
          <p:spPr bwMode="auto">
            <a:xfrm flipV="1">
              <a:off x="1920" y="960"/>
              <a:ext cx="432" cy="0"/>
            </a:xfrm>
            <a:prstGeom prst="line">
              <a:avLst/>
            </a:prstGeom>
            <a:noFill/>
            <a:ln w="1524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7" name="Line 34">
              <a:extLst>
                <a:ext uri="{FF2B5EF4-FFF2-40B4-BE49-F238E27FC236}">
                  <a16:creationId xmlns:a16="http://schemas.microsoft.com/office/drawing/2014/main" id="{A3ADC917-E380-E266-CB04-3E0C0ABCF57A}"/>
                </a:ext>
              </a:extLst>
            </p:cNvPr>
            <p:cNvSpPr>
              <a:spLocks noChangeShapeType="1"/>
            </p:cNvSpPr>
            <p:nvPr/>
          </p:nvSpPr>
          <p:spPr bwMode="auto">
            <a:xfrm>
              <a:off x="1776" y="1056"/>
              <a:ext cx="0" cy="480"/>
            </a:xfrm>
            <a:prstGeom prst="line">
              <a:avLst/>
            </a:prstGeom>
            <a:noFill/>
            <a:ln w="1524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8" name="Line 35">
              <a:extLst>
                <a:ext uri="{FF2B5EF4-FFF2-40B4-BE49-F238E27FC236}">
                  <a16:creationId xmlns:a16="http://schemas.microsoft.com/office/drawing/2014/main" id="{BBA6620E-4DE0-F94E-70E1-3C6A70AF936F}"/>
                </a:ext>
              </a:extLst>
            </p:cNvPr>
            <p:cNvSpPr>
              <a:spLocks noChangeShapeType="1"/>
            </p:cNvSpPr>
            <p:nvPr/>
          </p:nvSpPr>
          <p:spPr bwMode="auto">
            <a:xfrm>
              <a:off x="1872" y="1056"/>
              <a:ext cx="480" cy="432"/>
            </a:xfrm>
            <a:prstGeom prst="line">
              <a:avLst/>
            </a:prstGeom>
            <a:noFill/>
            <a:ln w="381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9" name="Line 36">
              <a:extLst>
                <a:ext uri="{FF2B5EF4-FFF2-40B4-BE49-F238E27FC236}">
                  <a16:creationId xmlns:a16="http://schemas.microsoft.com/office/drawing/2014/main" id="{23665F68-8AFD-FA9D-A49B-A2DE2744068E}"/>
                </a:ext>
              </a:extLst>
            </p:cNvPr>
            <p:cNvSpPr>
              <a:spLocks noChangeShapeType="1"/>
            </p:cNvSpPr>
            <p:nvPr/>
          </p:nvSpPr>
          <p:spPr bwMode="auto">
            <a:xfrm>
              <a:off x="2448" y="1104"/>
              <a:ext cx="0" cy="336"/>
            </a:xfrm>
            <a:prstGeom prst="line">
              <a:avLst/>
            </a:prstGeom>
            <a:noFill/>
            <a:ln w="381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20" name="Line 37">
              <a:extLst>
                <a:ext uri="{FF2B5EF4-FFF2-40B4-BE49-F238E27FC236}">
                  <a16:creationId xmlns:a16="http://schemas.microsoft.com/office/drawing/2014/main" id="{2B68FEC5-3544-8EBF-6A72-74F5D3DA98E7}"/>
                </a:ext>
              </a:extLst>
            </p:cNvPr>
            <p:cNvSpPr>
              <a:spLocks noChangeShapeType="1"/>
            </p:cNvSpPr>
            <p:nvPr/>
          </p:nvSpPr>
          <p:spPr bwMode="auto">
            <a:xfrm flipH="1">
              <a:off x="1920" y="1584"/>
              <a:ext cx="384" cy="0"/>
            </a:xfrm>
            <a:prstGeom prst="line">
              <a:avLst/>
            </a:prstGeom>
            <a:noFill/>
            <a:ln w="381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grpSp>
      <p:pic>
        <p:nvPicPr>
          <p:cNvPr id="121" name="Picture 2">
            <a:extLst>
              <a:ext uri="{FF2B5EF4-FFF2-40B4-BE49-F238E27FC236}">
                <a16:creationId xmlns:a16="http://schemas.microsoft.com/office/drawing/2014/main" id="{E97891AD-4534-59D5-F10D-D9622616F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613" y="3705225"/>
            <a:ext cx="37306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2">
            <a:extLst>
              <a:ext uri="{FF2B5EF4-FFF2-40B4-BE49-F238E27FC236}">
                <a16:creationId xmlns:a16="http://schemas.microsoft.com/office/drawing/2014/main" id="{A66551EA-68BC-B85F-4FCB-0E15FE3C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3" y="1752600"/>
            <a:ext cx="37306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Freeform 40">
            <a:extLst>
              <a:ext uri="{FF2B5EF4-FFF2-40B4-BE49-F238E27FC236}">
                <a16:creationId xmlns:a16="http://schemas.microsoft.com/office/drawing/2014/main" id="{859D177D-1E67-E4AF-797F-70D2D4EDD314}"/>
              </a:ext>
            </a:extLst>
          </p:cNvPr>
          <p:cNvSpPr>
            <a:spLocks/>
          </p:cNvSpPr>
          <p:nvPr/>
        </p:nvSpPr>
        <p:spPr bwMode="auto">
          <a:xfrm>
            <a:off x="5532438" y="2547938"/>
            <a:ext cx="1044575" cy="750887"/>
          </a:xfrm>
          <a:custGeom>
            <a:avLst/>
            <a:gdLst>
              <a:gd name="T0" fmla="*/ 1042308 w 1045029"/>
              <a:gd name="T1" fmla="*/ 0 h 751114"/>
              <a:gd name="T2" fmla="*/ 445152 w 1045029"/>
              <a:gd name="T3" fmla="*/ 293386 h 751114"/>
              <a:gd name="T4" fmla="*/ 0 w 1045029"/>
              <a:gd name="T5" fmla="*/ 749758 h 751114"/>
              <a:gd name="T6" fmla="*/ 0 60000 65536"/>
              <a:gd name="T7" fmla="*/ 0 60000 65536"/>
              <a:gd name="T8" fmla="*/ 0 60000 65536"/>
            </a:gdLst>
            <a:ahLst/>
            <a:cxnLst>
              <a:cxn ang="T6">
                <a:pos x="T0" y="T1"/>
              </a:cxn>
              <a:cxn ang="T7">
                <a:pos x="T2" y="T3"/>
              </a:cxn>
              <a:cxn ang="T8">
                <a:pos x="T4" y="T5"/>
              </a:cxn>
            </a:cxnLst>
            <a:rect l="0" t="0" r="r" b="b"/>
            <a:pathLst>
              <a:path w="1045029" h="751114">
                <a:moveTo>
                  <a:pt x="1045029" y="0"/>
                </a:moveTo>
                <a:cubicBezTo>
                  <a:pt x="832757" y="84364"/>
                  <a:pt x="620486" y="168728"/>
                  <a:pt x="446315" y="293914"/>
                </a:cubicBezTo>
                <a:cubicBezTo>
                  <a:pt x="272144" y="419100"/>
                  <a:pt x="136072" y="585107"/>
                  <a:pt x="0" y="751114"/>
                </a:cubicBezTo>
              </a:path>
            </a:pathLst>
          </a:custGeom>
          <a:noFill/>
          <a:ln w="28575">
            <a:solidFill>
              <a:srgbClr val="FF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24" name="Freeform 41">
            <a:extLst>
              <a:ext uri="{FF2B5EF4-FFF2-40B4-BE49-F238E27FC236}">
                <a16:creationId xmlns:a16="http://schemas.microsoft.com/office/drawing/2014/main" id="{B35F5716-B8EA-C6D7-6859-6303CEB19D91}"/>
              </a:ext>
            </a:extLst>
          </p:cNvPr>
          <p:cNvSpPr>
            <a:spLocks/>
          </p:cNvSpPr>
          <p:nvPr/>
        </p:nvSpPr>
        <p:spPr bwMode="auto">
          <a:xfrm>
            <a:off x="2047875" y="2655888"/>
            <a:ext cx="3332163" cy="1774825"/>
          </a:xfrm>
          <a:custGeom>
            <a:avLst/>
            <a:gdLst>
              <a:gd name="T0" fmla="*/ 0 w 3331028"/>
              <a:gd name="T1" fmla="*/ 0 h 1774371"/>
              <a:gd name="T2" fmla="*/ 1265324 w 3331028"/>
              <a:gd name="T3" fmla="*/ 1526340 h 1774371"/>
              <a:gd name="T4" fmla="*/ 2956059 w 3331028"/>
              <a:gd name="T5" fmla="*/ 1504537 h 1774371"/>
              <a:gd name="T6" fmla="*/ 3337838 w 3331028"/>
              <a:gd name="T7" fmla="*/ 1079342 h 17743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31028" h="1774371">
                <a:moveTo>
                  <a:pt x="0" y="0"/>
                </a:moveTo>
                <a:cubicBezTo>
                  <a:pt x="385536" y="700314"/>
                  <a:pt x="771072" y="1273629"/>
                  <a:pt x="1262743" y="1524000"/>
                </a:cubicBezTo>
                <a:cubicBezTo>
                  <a:pt x="1754414" y="1774371"/>
                  <a:pt x="2605314" y="1576615"/>
                  <a:pt x="2950028" y="1502229"/>
                </a:cubicBezTo>
                <a:cubicBezTo>
                  <a:pt x="3294742" y="1427843"/>
                  <a:pt x="3312885" y="1316264"/>
                  <a:pt x="3331028" y="1077686"/>
                </a:cubicBezTo>
              </a:path>
            </a:pathLst>
          </a:custGeom>
          <a:noFill/>
          <a:ln w="28575">
            <a:solidFill>
              <a:srgbClr val="3333FF"/>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pic>
        <p:nvPicPr>
          <p:cNvPr id="125" name="Picture 4">
            <a:extLst>
              <a:ext uri="{FF2B5EF4-FFF2-40B4-BE49-F238E27FC236}">
                <a16:creationId xmlns:a16="http://schemas.microsoft.com/office/drawing/2014/main" id="{EA1B093A-202E-C618-3C70-915E3457D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4032250"/>
            <a:ext cx="9810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 Box 94">
            <a:extLst>
              <a:ext uri="{FF2B5EF4-FFF2-40B4-BE49-F238E27FC236}">
                <a16:creationId xmlns:a16="http://schemas.microsoft.com/office/drawing/2014/main" id="{E75CC89B-2435-0202-1C0F-F0B117E68716}"/>
              </a:ext>
            </a:extLst>
          </p:cNvPr>
          <p:cNvSpPr txBox="1">
            <a:spLocks noChangeArrowheads="1"/>
          </p:cNvSpPr>
          <p:nvPr/>
        </p:nvSpPr>
        <p:spPr bwMode="auto">
          <a:xfrm>
            <a:off x="760413" y="2703513"/>
            <a:ext cx="1625600" cy="369887"/>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r>
              <a:rPr lang="en-US" altLang="zh-CN" sz="1800" kern="0">
                <a:solidFill>
                  <a:srgbClr val="3333FF"/>
                </a:solidFill>
              </a:rPr>
              <a:t>(“background”)</a:t>
            </a:r>
          </a:p>
        </p:txBody>
      </p:sp>
      <p:pic>
        <p:nvPicPr>
          <p:cNvPr id="127" name="Picture 3">
            <a:extLst>
              <a:ext uri="{FF2B5EF4-FFF2-40B4-BE49-F238E27FC236}">
                <a16:creationId xmlns:a16="http://schemas.microsoft.com/office/drawing/2014/main" id="{0347E47F-A9E0-1C00-CCD8-8244A2F32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0838" y="2822575"/>
            <a:ext cx="9572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122"/>
                                        </p:tgtEl>
                                        <p:attrNameLst>
                                          <p:attrName>style.visibility</p:attrName>
                                        </p:attrNameLst>
                                      </p:cBhvr>
                                      <p:to>
                                        <p:strVal val="visible"/>
                                      </p:to>
                                    </p:set>
                                    <p:animEffect transition="in" filter="fade">
                                      <p:cBhvr>
                                        <p:cTn id="36" dur="500"/>
                                        <p:tgtEl>
                                          <p:spTgt spid="122"/>
                                        </p:tgtEl>
                                      </p:cBhvr>
                                    </p:animEffect>
                                  </p:childTnLst>
                                </p:cTn>
                              </p:par>
                              <p:par>
                                <p:cTn id="37" presetID="10" presetClass="entr" presetSubtype="0"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nodeType="with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500"/>
                                        <p:tgtEl>
                                          <p:spTgt spid="87"/>
                                        </p:tgtEl>
                                      </p:cBhvr>
                                    </p:animEffect>
                                  </p:childTnLst>
                                </p:cTn>
                              </p:par>
                              <p:par>
                                <p:cTn id="43" presetID="10" presetClass="entr" presetSubtype="0" fill="hold" nodeType="withEffect">
                                  <p:stCondLst>
                                    <p:cond delay="0"/>
                                  </p:stCondLst>
                                  <p:childTnLst>
                                    <p:set>
                                      <p:cBhvr>
                                        <p:cTn id="44" dur="1" fill="hold">
                                          <p:stCondLst>
                                            <p:cond delay="0"/>
                                          </p:stCondLst>
                                        </p:cTn>
                                        <p:tgtEl>
                                          <p:spTgt spid="121"/>
                                        </p:tgtEl>
                                        <p:attrNameLst>
                                          <p:attrName>style.visibility</p:attrName>
                                        </p:attrNameLst>
                                      </p:cBhvr>
                                      <p:to>
                                        <p:strVal val="visible"/>
                                      </p:to>
                                    </p:set>
                                    <p:animEffect transition="in" filter="fade">
                                      <p:cBhvr>
                                        <p:cTn id="45" dur="500"/>
                                        <p:tgtEl>
                                          <p:spTgt spid="1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nodeType="clickEffect">
                                  <p:stCondLst>
                                    <p:cond delay="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par>
                                <p:cTn id="51" presetID="10" presetClass="entr" presetSubtype="0" fill="hold" nodeType="with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fade">
                                      <p:cBhvr>
                                        <p:cTn id="53" dur="500"/>
                                        <p:tgtEl>
                                          <p:spTgt spid="123"/>
                                        </p:tgtEl>
                                      </p:cBhvr>
                                    </p:animEffect>
                                  </p:childTnLst>
                                </p:cTn>
                              </p:par>
                              <p:par>
                                <p:cTn id="54" presetID="10" presetClass="entr" presetSubtype="0" fill="hold"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fade">
                                      <p:cBhvr>
                                        <p:cTn id="56" dur="500"/>
                                        <p:tgtEl>
                                          <p:spTgt spid="127"/>
                                        </p:tgtEl>
                                      </p:cBhvr>
                                    </p:animEffect>
                                  </p:childTnLst>
                                </p:cTn>
                              </p:par>
                              <p:par>
                                <p:cTn id="57" presetID="10" presetClass="entr" presetSubtype="0" fill="hold" nodeType="withEffect">
                                  <p:stCondLst>
                                    <p:cond delay="0"/>
                                  </p:stCondLst>
                                  <p:childTnLst>
                                    <p:set>
                                      <p:cBhvr>
                                        <p:cTn id="58" dur="1" fill="hold">
                                          <p:stCondLst>
                                            <p:cond delay="0"/>
                                          </p:stCondLst>
                                        </p:cTn>
                                        <p:tgtEl>
                                          <p:spTgt spid="125"/>
                                        </p:tgtEl>
                                        <p:attrNameLst>
                                          <p:attrName>style.visibility</p:attrName>
                                        </p:attrNameLst>
                                      </p:cBhvr>
                                      <p:to>
                                        <p:strVal val="visible"/>
                                      </p:to>
                                    </p:set>
                                    <p:animEffect transition="in" filter="fade">
                                      <p:cBhvr>
                                        <p:cTn id="59" dur="500"/>
                                        <p:tgtEl>
                                          <p:spTgt spid="12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0" presetClass="entr" presetSubtype="0" fill="hold" nodeType="clickEffect">
                                  <p:stCondLst>
                                    <p:cond delay="0"/>
                                  </p:stCondLst>
                                  <p:childTnLst>
                                    <p:set>
                                      <p:cBhvr>
                                        <p:cTn id="63" dur="1" fill="hold">
                                          <p:stCondLst>
                                            <p:cond delay="0"/>
                                          </p:stCondLst>
                                        </p:cTn>
                                        <p:tgtEl>
                                          <p:spTgt spid="112"/>
                                        </p:tgtEl>
                                        <p:attrNameLst>
                                          <p:attrName>style.visibility</p:attrName>
                                        </p:attrNameLst>
                                      </p:cBhvr>
                                      <p:to>
                                        <p:strVal val="visible"/>
                                      </p:to>
                                    </p:set>
                                    <p:animEffect transition="in" filter="fade">
                                      <p:cBhvr>
                                        <p:cTn id="64" dur="500"/>
                                        <p:tgtEl>
                                          <p:spTgt spid="11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10"/>
                                        </p:tgtEl>
                                        <p:attrNameLst>
                                          <p:attrName>style.visibility</p:attrName>
                                        </p:attrNameLst>
                                      </p:cBhvr>
                                      <p:to>
                                        <p:strVal val="visible"/>
                                      </p:to>
                                    </p:set>
                                    <p:animEffect transition="in" filter="wipe(left)">
                                      <p:cBhvr>
                                        <p:cTn id="69" dur="500"/>
                                        <p:tgtEl>
                                          <p:spTgt spid="110"/>
                                        </p:tgtEl>
                                      </p:cBhvr>
                                    </p:animEffect>
                                  </p:childTnLst>
                                </p:cTn>
                              </p:par>
                              <p:par>
                                <p:cTn id="70" presetID="10" presetClass="entr" presetSubtype="0" fill="hold" nodeType="withEffect">
                                  <p:stCondLst>
                                    <p:cond delay="0"/>
                                  </p:stCondLst>
                                  <p:childTnLst>
                                    <p:set>
                                      <p:cBhvr>
                                        <p:cTn id="71" dur="1" fill="hold">
                                          <p:stCondLst>
                                            <p:cond delay="0"/>
                                          </p:stCondLst>
                                        </p:cTn>
                                        <p:tgtEl>
                                          <p:spTgt spid="111"/>
                                        </p:tgtEl>
                                        <p:attrNameLst>
                                          <p:attrName>style.visibility</p:attrName>
                                        </p:attrNameLst>
                                      </p:cBhvr>
                                      <p:to>
                                        <p:strVal val="visible"/>
                                      </p:to>
                                    </p:set>
                                    <p:animEffect transition="in" filter="fade">
                                      <p:cBhvr>
                                        <p:cTn id="7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2">
            <a:extLst>
              <a:ext uri="{FF2B5EF4-FFF2-40B4-BE49-F238E27FC236}">
                <a16:creationId xmlns:a16="http://schemas.microsoft.com/office/drawing/2014/main" id="{1DD74A62-5DC3-3929-7D39-ACCCBDDFCD8D}"/>
              </a:ext>
            </a:extLst>
          </p:cNvPr>
          <p:cNvSpPr>
            <a:spLocks noGrp="1" noChangeArrowheads="1"/>
          </p:cNvSpPr>
          <p:nvPr>
            <p:ph type="title"/>
          </p:nvPr>
        </p:nvSpPr>
        <p:spPr>
          <a:xfrm>
            <a:off x="457200" y="207963"/>
            <a:ext cx="8229600" cy="1143000"/>
          </a:xfrm>
        </p:spPr>
        <p:txBody>
          <a:bodyPr/>
          <a:lstStyle/>
          <a:p>
            <a:pPr eaLnBrk="1" hangingPunct="1"/>
            <a:r>
              <a:rPr lang="en-US" altLang="zh-CN">
                <a:solidFill>
                  <a:srgbClr val="000000"/>
                </a:solidFill>
              </a:rPr>
              <a:t>Segmentation by min cut</a:t>
            </a:r>
            <a:endParaRPr lang="zh-CN" altLang="en-US"/>
          </a:p>
        </p:txBody>
      </p:sp>
      <p:sp>
        <p:nvSpPr>
          <p:cNvPr id="45" name="Content Placeholder 44">
            <a:extLst>
              <a:ext uri="{FF2B5EF4-FFF2-40B4-BE49-F238E27FC236}">
                <a16:creationId xmlns:a16="http://schemas.microsoft.com/office/drawing/2014/main" id="{43AA4BA6-ECF3-37CF-E3B5-017DA7A26D6B}"/>
              </a:ext>
            </a:extLst>
          </p:cNvPr>
          <p:cNvSpPr txBox="1">
            <a:spLocks noChangeArrowheads="1"/>
          </p:cNvSpPr>
          <p:nvPr/>
        </p:nvSpPr>
        <p:spPr bwMode="auto">
          <a:xfrm>
            <a:off x="460375" y="4459288"/>
            <a:ext cx="8229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r>
              <a:rPr lang="en-US" altLang="zh-CN" sz="2300"/>
              <a:t>The partitions </a:t>
            </a:r>
            <a:r>
              <a:rPr lang="en-US" altLang="zh-CN" sz="2300" i="1"/>
              <a:t>S</a:t>
            </a:r>
            <a:r>
              <a:rPr lang="en-US" altLang="zh-CN" sz="2300"/>
              <a:t> and </a:t>
            </a:r>
            <a:r>
              <a:rPr lang="en-US" altLang="zh-CN" sz="2300" i="1"/>
              <a:t>T</a:t>
            </a:r>
            <a:r>
              <a:rPr lang="en-US" altLang="zh-CN" sz="2300"/>
              <a:t> formed by the min cut give the optimal foreground and background segmentation</a:t>
            </a:r>
          </a:p>
          <a:p>
            <a:pPr eaLnBrk="1" hangingPunct="1"/>
            <a:r>
              <a:rPr lang="en-US" altLang="zh-CN" sz="2300"/>
              <a:t>I.e., the resulting labels minimize</a:t>
            </a:r>
          </a:p>
        </p:txBody>
      </p:sp>
      <p:pic>
        <p:nvPicPr>
          <p:cNvPr id="46" name="Picture 2">
            <a:extLst>
              <a:ext uri="{FF2B5EF4-FFF2-40B4-BE49-F238E27FC236}">
                <a16:creationId xmlns:a16="http://schemas.microsoft.com/office/drawing/2014/main" id="{E5F6830A-7A05-069C-0D81-037BFB386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575" y="5668963"/>
            <a:ext cx="4976813"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Freeform 100">
            <a:extLst>
              <a:ext uri="{FF2B5EF4-FFF2-40B4-BE49-F238E27FC236}">
                <a16:creationId xmlns:a16="http://schemas.microsoft.com/office/drawing/2014/main" id="{C9EB31E4-7FFD-A8DE-FDED-D63A59EBA1A9}"/>
              </a:ext>
            </a:extLst>
          </p:cNvPr>
          <p:cNvSpPr>
            <a:spLocks/>
          </p:cNvSpPr>
          <p:nvPr/>
        </p:nvSpPr>
        <p:spPr bwMode="auto">
          <a:xfrm>
            <a:off x="4292600" y="2652713"/>
            <a:ext cx="2438400" cy="1651000"/>
          </a:xfrm>
          <a:custGeom>
            <a:avLst/>
            <a:gdLst>
              <a:gd name="T0" fmla="*/ 2147483646 w 1536"/>
              <a:gd name="T1" fmla="*/ 0 h 1040"/>
              <a:gd name="T2" fmla="*/ 2147483646 w 1536"/>
              <a:gd name="T3" fmla="*/ 2147483646 h 1040"/>
              <a:gd name="T4" fmla="*/ 2147483646 w 1536"/>
              <a:gd name="T5" fmla="*/ 2147483646 h 1040"/>
              <a:gd name="T6" fmla="*/ 2147483646 w 1536"/>
              <a:gd name="T7" fmla="*/ 2147483646 h 1040"/>
              <a:gd name="T8" fmla="*/ 0 w 1536"/>
              <a:gd name="T9" fmla="*/ 2147483646 h 1040"/>
              <a:gd name="T10" fmla="*/ 0 60000 65536"/>
              <a:gd name="T11" fmla="*/ 0 60000 65536"/>
              <a:gd name="T12" fmla="*/ 0 60000 65536"/>
              <a:gd name="T13" fmla="*/ 0 60000 65536"/>
              <a:gd name="T14" fmla="*/ 0 60000 65536"/>
              <a:gd name="T15" fmla="*/ 0 w 1536"/>
              <a:gd name="T16" fmla="*/ 0 h 1040"/>
              <a:gd name="T17" fmla="*/ 1536 w 1536"/>
              <a:gd name="T18" fmla="*/ 1040 h 1040"/>
            </a:gdLst>
            <a:ahLst/>
            <a:cxnLst>
              <a:cxn ang="T10">
                <a:pos x="T0" y="T1"/>
              </a:cxn>
              <a:cxn ang="T11">
                <a:pos x="T2" y="T3"/>
              </a:cxn>
              <a:cxn ang="T12">
                <a:pos x="T4" y="T5"/>
              </a:cxn>
              <a:cxn ang="T13">
                <a:pos x="T6" y="T7"/>
              </a:cxn>
              <a:cxn ang="T14">
                <a:pos x="T8" y="T9"/>
              </a:cxn>
            </a:cxnLst>
            <a:rect l="T15" t="T16" r="T17" b="T18"/>
            <a:pathLst>
              <a:path w="1536" h="1040">
                <a:moveTo>
                  <a:pt x="1536" y="0"/>
                </a:moveTo>
                <a:cubicBezTo>
                  <a:pt x="1468" y="276"/>
                  <a:pt x="1400" y="552"/>
                  <a:pt x="1296" y="720"/>
                </a:cubicBezTo>
                <a:cubicBezTo>
                  <a:pt x="1192" y="888"/>
                  <a:pt x="1096" y="976"/>
                  <a:pt x="912" y="1008"/>
                </a:cubicBezTo>
                <a:cubicBezTo>
                  <a:pt x="728" y="1040"/>
                  <a:pt x="344" y="968"/>
                  <a:pt x="192" y="912"/>
                </a:cubicBezTo>
                <a:cubicBezTo>
                  <a:pt x="40" y="856"/>
                  <a:pt x="20" y="764"/>
                  <a:pt x="0" y="672"/>
                </a:cubicBezTo>
              </a:path>
            </a:pathLst>
          </a:custGeom>
          <a:noFill/>
          <a:ln w="28575">
            <a:solidFill>
              <a:srgbClr val="FF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89" name="Line 97">
            <a:extLst>
              <a:ext uri="{FF2B5EF4-FFF2-40B4-BE49-F238E27FC236}">
                <a16:creationId xmlns:a16="http://schemas.microsoft.com/office/drawing/2014/main" id="{B2642732-C25F-FC4F-7381-7923D6B9291E}"/>
              </a:ext>
            </a:extLst>
          </p:cNvPr>
          <p:cNvSpPr>
            <a:spLocks noChangeShapeType="1"/>
          </p:cNvSpPr>
          <p:nvPr/>
        </p:nvSpPr>
        <p:spPr bwMode="auto">
          <a:xfrm flipV="1">
            <a:off x="2006600" y="1662113"/>
            <a:ext cx="1246188" cy="990600"/>
          </a:xfrm>
          <a:prstGeom prst="line">
            <a:avLst/>
          </a:prstGeom>
          <a:noFill/>
          <a:ln w="28575">
            <a:solidFill>
              <a:srgbClr val="3333FF"/>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0" name="Line 73">
            <a:extLst>
              <a:ext uri="{FF2B5EF4-FFF2-40B4-BE49-F238E27FC236}">
                <a16:creationId xmlns:a16="http://schemas.microsoft.com/office/drawing/2014/main" id="{C940834D-3180-287C-541F-EEA5411523F7}"/>
              </a:ext>
            </a:extLst>
          </p:cNvPr>
          <p:cNvSpPr>
            <a:spLocks noChangeShapeType="1"/>
          </p:cNvSpPr>
          <p:nvPr/>
        </p:nvSpPr>
        <p:spPr bwMode="auto">
          <a:xfrm flipV="1">
            <a:off x="4319588" y="1662113"/>
            <a:ext cx="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1" name="Line 74">
            <a:extLst>
              <a:ext uri="{FF2B5EF4-FFF2-40B4-BE49-F238E27FC236}">
                <a16:creationId xmlns:a16="http://schemas.microsoft.com/office/drawing/2014/main" id="{6729C5D0-FBF4-1E2E-ACEE-818BCE105ECB}"/>
              </a:ext>
            </a:extLst>
          </p:cNvPr>
          <p:cNvSpPr>
            <a:spLocks noChangeShapeType="1"/>
          </p:cNvSpPr>
          <p:nvPr/>
        </p:nvSpPr>
        <p:spPr bwMode="auto">
          <a:xfrm flipV="1">
            <a:off x="4319588" y="1662113"/>
            <a:ext cx="106680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2" name="Line 75">
            <a:extLst>
              <a:ext uri="{FF2B5EF4-FFF2-40B4-BE49-F238E27FC236}">
                <a16:creationId xmlns:a16="http://schemas.microsoft.com/office/drawing/2014/main" id="{C382952A-C13E-454C-F77A-8CA1157541F0}"/>
              </a:ext>
            </a:extLst>
          </p:cNvPr>
          <p:cNvSpPr>
            <a:spLocks noChangeShapeType="1"/>
          </p:cNvSpPr>
          <p:nvPr/>
        </p:nvSpPr>
        <p:spPr bwMode="auto">
          <a:xfrm>
            <a:off x="4319588" y="2652713"/>
            <a:ext cx="1066800" cy="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3" name="Line 76">
            <a:extLst>
              <a:ext uri="{FF2B5EF4-FFF2-40B4-BE49-F238E27FC236}">
                <a16:creationId xmlns:a16="http://schemas.microsoft.com/office/drawing/2014/main" id="{971D881E-6687-7B2F-BE1B-7A55917EB9CC}"/>
              </a:ext>
            </a:extLst>
          </p:cNvPr>
          <p:cNvSpPr>
            <a:spLocks noChangeShapeType="1"/>
          </p:cNvSpPr>
          <p:nvPr/>
        </p:nvSpPr>
        <p:spPr bwMode="auto">
          <a:xfrm>
            <a:off x="4319588" y="2652713"/>
            <a:ext cx="106680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4" name="Line 77">
            <a:extLst>
              <a:ext uri="{FF2B5EF4-FFF2-40B4-BE49-F238E27FC236}">
                <a16:creationId xmlns:a16="http://schemas.microsoft.com/office/drawing/2014/main" id="{D4254B88-D5F1-F875-89D9-6FC9B2F3884F}"/>
              </a:ext>
            </a:extLst>
          </p:cNvPr>
          <p:cNvSpPr>
            <a:spLocks noChangeShapeType="1"/>
          </p:cNvSpPr>
          <p:nvPr/>
        </p:nvSpPr>
        <p:spPr bwMode="auto">
          <a:xfrm>
            <a:off x="4319588" y="2652713"/>
            <a:ext cx="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5" name="Line 78">
            <a:extLst>
              <a:ext uri="{FF2B5EF4-FFF2-40B4-BE49-F238E27FC236}">
                <a16:creationId xmlns:a16="http://schemas.microsoft.com/office/drawing/2014/main" id="{B248726B-A5B1-53BB-5329-B2BA8E7B9643}"/>
              </a:ext>
            </a:extLst>
          </p:cNvPr>
          <p:cNvSpPr>
            <a:spLocks noChangeShapeType="1"/>
          </p:cNvSpPr>
          <p:nvPr/>
        </p:nvSpPr>
        <p:spPr bwMode="auto">
          <a:xfrm flipH="1">
            <a:off x="3252788" y="2652713"/>
            <a:ext cx="106680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6" name="Line 79">
            <a:extLst>
              <a:ext uri="{FF2B5EF4-FFF2-40B4-BE49-F238E27FC236}">
                <a16:creationId xmlns:a16="http://schemas.microsoft.com/office/drawing/2014/main" id="{F622F402-4801-03C9-6FC8-3BAFF9B4EEDB}"/>
              </a:ext>
            </a:extLst>
          </p:cNvPr>
          <p:cNvSpPr>
            <a:spLocks noChangeShapeType="1"/>
          </p:cNvSpPr>
          <p:nvPr/>
        </p:nvSpPr>
        <p:spPr bwMode="auto">
          <a:xfrm flipH="1">
            <a:off x="3252788" y="2652713"/>
            <a:ext cx="1066800" cy="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7" name="Line 80">
            <a:extLst>
              <a:ext uri="{FF2B5EF4-FFF2-40B4-BE49-F238E27FC236}">
                <a16:creationId xmlns:a16="http://schemas.microsoft.com/office/drawing/2014/main" id="{C0D8D9CC-C1BD-2C48-A44C-078D25FC43A5}"/>
              </a:ext>
            </a:extLst>
          </p:cNvPr>
          <p:cNvSpPr>
            <a:spLocks noChangeShapeType="1"/>
          </p:cNvSpPr>
          <p:nvPr/>
        </p:nvSpPr>
        <p:spPr bwMode="auto">
          <a:xfrm flipH="1" flipV="1">
            <a:off x="3252788" y="1662113"/>
            <a:ext cx="1066800" cy="990600"/>
          </a:xfrm>
          <a:prstGeom prst="line">
            <a:avLst/>
          </a:prstGeom>
          <a:noFill/>
          <a:ln w="28575">
            <a:solidFill>
              <a:sysClr val="windowText" lastClr="00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98" name="Oval 81">
            <a:extLst>
              <a:ext uri="{FF2B5EF4-FFF2-40B4-BE49-F238E27FC236}">
                <a16:creationId xmlns:a16="http://schemas.microsoft.com/office/drawing/2014/main" id="{2883FA20-3BA4-D5BF-DD82-6A657357D2B0}"/>
              </a:ext>
            </a:extLst>
          </p:cNvPr>
          <p:cNvSpPr>
            <a:spLocks noChangeArrowheads="1"/>
          </p:cNvSpPr>
          <p:nvPr/>
        </p:nvSpPr>
        <p:spPr bwMode="auto">
          <a:xfrm>
            <a:off x="3024188" y="1433513"/>
            <a:ext cx="457200" cy="457200"/>
          </a:xfrm>
          <a:prstGeom prst="ellipse">
            <a:avLst/>
          </a:prstGeom>
          <a:solidFill>
            <a:sysClr val="window" lastClr="FFFFFF"/>
          </a:solidFill>
          <a:ln w="28575">
            <a:solidFill>
              <a:srgbClr val="3333FF"/>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99" name="Oval 82">
            <a:extLst>
              <a:ext uri="{FF2B5EF4-FFF2-40B4-BE49-F238E27FC236}">
                <a16:creationId xmlns:a16="http://schemas.microsoft.com/office/drawing/2014/main" id="{4FFB8C70-B1C2-8DE2-DE18-8A89C28A6A38}"/>
              </a:ext>
            </a:extLst>
          </p:cNvPr>
          <p:cNvSpPr>
            <a:spLocks noChangeArrowheads="1"/>
          </p:cNvSpPr>
          <p:nvPr/>
        </p:nvSpPr>
        <p:spPr bwMode="auto">
          <a:xfrm>
            <a:off x="3024188" y="2424113"/>
            <a:ext cx="457200" cy="457200"/>
          </a:xfrm>
          <a:prstGeom prst="ellipse">
            <a:avLst/>
          </a:prstGeom>
          <a:solidFill>
            <a:sysClr val="window" lastClr="FFFFFF"/>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0" name="Oval 83">
            <a:extLst>
              <a:ext uri="{FF2B5EF4-FFF2-40B4-BE49-F238E27FC236}">
                <a16:creationId xmlns:a16="http://schemas.microsoft.com/office/drawing/2014/main" id="{82DDFF28-15BF-FCC8-5DFA-E9AB0EF3D5DC}"/>
              </a:ext>
            </a:extLst>
          </p:cNvPr>
          <p:cNvSpPr>
            <a:spLocks noChangeArrowheads="1"/>
          </p:cNvSpPr>
          <p:nvPr/>
        </p:nvSpPr>
        <p:spPr bwMode="auto">
          <a:xfrm>
            <a:off x="4090988" y="2424113"/>
            <a:ext cx="457200" cy="457200"/>
          </a:xfrm>
          <a:prstGeom prst="ellipse">
            <a:avLst/>
          </a:prstGeom>
          <a:solidFill>
            <a:srgbClr val="EEECE1"/>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1" name="Oval 84">
            <a:extLst>
              <a:ext uri="{FF2B5EF4-FFF2-40B4-BE49-F238E27FC236}">
                <a16:creationId xmlns:a16="http://schemas.microsoft.com/office/drawing/2014/main" id="{DD677ACF-B507-3613-3472-0FB798BBF825}"/>
              </a:ext>
            </a:extLst>
          </p:cNvPr>
          <p:cNvSpPr>
            <a:spLocks noChangeArrowheads="1"/>
          </p:cNvSpPr>
          <p:nvPr/>
        </p:nvSpPr>
        <p:spPr bwMode="auto">
          <a:xfrm>
            <a:off x="5157788" y="1433513"/>
            <a:ext cx="457200" cy="457200"/>
          </a:xfrm>
          <a:prstGeom prst="ellipse">
            <a:avLst/>
          </a:prstGeom>
          <a:solidFill>
            <a:srgbClr val="EEECE1"/>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2" name="Oval 85">
            <a:extLst>
              <a:ext uri="{FF2B5EF4-FFF2-40B4-BE49-F238E27FC236}">
                <a16:creationId xmlns:a16="http://schemas.microsoft.com/office/drawing/2014/main" id="{7C859056-9A94-4904-260F-00361E3CC4B2}"/>
              </a:ext>
            </a:extLst>
          </p:cNvPr>
          <p:cNvSpPr>
            <a:spLocks noChangeArrowheads="1"/>
          </p:cNvSpPr>
          <p:nvPr/>
        </p:nvSpPr>
        <p:spPr bwMode="auto">
          <a:xfrm>
            <a:off x="5157788" y="2424113"/>
            <a:ext cx="457200" cy="457200"/>
          </a:xfrm>
          <a:prstGeom prst="ellipse">
            <a:avLst/>
          </a:prstGeom>
          <a:solidFill>
            <a:srgbClr val="EEECE1"/>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3" name="Oval 86">
            <a:extLst>
              <a:ext uri="{FF2B5EF4-FFF2-40B4-BE49-F238E27FC236}">
                <a16:creationId xmlns:a16="http://schemas.microsoft.com/office/drawing/2014/main" id="{85BFBEFD-1B63-B120-644E-E8C682B1C1F1}"/>
              </a:ext>
            </a:extLst>
          </p:cNvPr>
          <p:cNvSpPr>
            <a:spLocks noChangeArrowheads="1"/>
          </p:cNvSpPr>
          <p:nvPr/>
        </p:nvSpPr>
        <p:spPr bwMode="auto">
          <a:xfrm>
            <a:off x="3024188" y="3414713"/>
            <a:ext cx="457200" cy="457200"/>
          </a:xfrm>
          <a:prstGeom prst="ellipse">
            <a:avLst/>
          </a:prstGeom>
          <a:solidFill>
            <a:srgbClr val="EEECE1"/>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4" name="Oval 87">
            <a:extLst>
              <a:ext uri="{FF2B5EF4-FFF2-40B4-BE49-F238E27FC236}">
                <a16:creationId xmlns:a16="http://schemas.microsoft.com/office/drawing/2014/main" id="{BF32E773-CD3C-8B6E-2201-9A48D8E52861}"/>
              </a:ext>
            </a:extLst>
          </p:cNvPr>
          <p:cNvSpPr>
            <a:spLocks noChangeArrowheads="1"/>
          </p:cNvSpPr>
          <p:nvPr/>
        </p:nvSpPr>
        <p:spPr bwMode="auto">
          <a:xfrm>
            <a:off x="4090988" y="3414713"/>
            <a:ext cx="457200" cy="457200"/>
          </a:xfrm>
          <a:prstGeom prst="ellipse">
            <a:avLst/>
          </a:prstGeom>
          <a:solidFill>
            <a:srgbClr val="EEECE1"/>
          </a:solidFill>
          <a:ln w="2857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5" name="Oval 88">
            <a:extLst>
              <a:ext uri="{FF2B5EF4-FFF2-40B4-BE49-F238E27FC236}">
                <a16:creationId xmlns:a16="http://schemas.microsoft.com/office/drawing/2014/main" id="{19EB17FF-AC95-EDBC-7AA2-454B2FDEBC7B}"/>
              </a:ext>
            </a:extLst>
          </p:cNvPr>
          <p:cNvSpPr>
            <a:spLocks noChangeArrowheads="1"/>
          </p:cNvSpPr>
          <p:nvPr/>
        </p:nvSpPr>
        <p:spPr bwMode="auto">
          <a:xfrm>
            <a:off x="5157788" y="3414713"/>
            <a:ext cx="457200" cy="457200"/>
          </a:xfrm>
          <a:prstGeom prst="ellipse">
            <a:avLst/>
          </a:prstGeom>
          <a:solidFill>
            <a:srgbClr val="EEECE1"/>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6" name="Oval 89">
            <a:extLst>
              <a:ext uri="{FF2B5EF4-FFF2-40B4-BE49-F238E27FC236}">
                <a16:creationId xmlns:a16="http://schemas.microsoft.com/office/drawing/2014/main" id="{AEE1E348-2A7F-D692-1187-991360B9EAD8}"/>
              </a:ext>
            </a:extLst>
          </p:cNvPr>
          <p:cNvSpPr>
            <a:spLocks noChangeArrowheads="1"/>
          </p:cNvSpPr>
          <p:nvPr/>
        </p:nvSpPr>
        <p:spPr bwMode="auto">
          <a:xfrm>
            <a:off x="4090988" y="1433513"/>
            <a:ext cx="457200" cy="457200"/>
          </a:xfrm>
          <a:prstGeom prst="ellipse">
            <a:avLst/>
          </a:prstGeom>
          <a:solidFill>
            <a:sysClr val="window" lastClr="FFFFFF"/>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7" name="Oval 93">
            <a:extLst>
              <a:ext uri="{FF2B5EF4-FFF2-40B4-BE49-F238E27FC236}">
                <a16:creationId xmlns:a16="http://schemas.microsoft.com/office/drawing/2014/main" id="{A4454562-0329-0928-46F8-190A6FF5B565}"/>
              </a:ext>
            </a:extLst>
          </p:cNvPr>
          <p:cNvSpPr>
            <a:spLocks noChangeArrowheads="1"/>
          </p:cNvSpPr>
          <p:nvPr/>
        </p:nvSpPr>
        <p:spPr bwMode="auto">
          <a:xfrm>
            <a:off x="1835150" y="2500313"/>
            <a:ext cx="304800" cy="304800"/>
          </a:xfrm>
          <a:prstGeom prst="ellipse">
            <a:avLst/>
          </a:prstGeom>
          <a:solidFill>
            <a:srgbClr val="3333FF"/>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08" name="Text Box 94">
            <a:extLst>
              <a:ext uri="{FF2B5EF4-FFF2-40B4-BE49-F238E27FC236}">
                <a16:creationId xmlns:a16="http://schemas.microsoft.com/office/drawing/2014/main" id="{486D83AA-F846-072A-C5EB-3C0961FFFFB3}"/>
              </a:ext>
            </a:extLst>
          </p:cNvPr>
          <p:cNvSpPr txBox="1">
            <a:spLocks noChangeArrowheads="1"/>
          </p:cNvSpPr>
          <p:nvPr/>
        </p:nvSpPr>
        <p:spPr bwMode="auto">
          <a:xfrm>
            <a:off x="1854200" y="2805113"/>
            <a:ext cx="268288" cy="457200"/>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r>
              <a:rPr lang="en-US" altLang="zh-CN" sz="2400" kern="0">
                <a:solidFill>
                  <a:srgbClr val="800080"/>
                </a:solidFill>
              </a:rPr>
              <a:t>t</a:t>
            </a:r>
          </a:p>
        </p:txBody>
      </p:sp>
      <p:sp>
        <p:nvSpPr>
          <p:cNvPr id="109" name="Oval 95">
            <a:extLst>
              <a:ext uri="{FF2B5EF4-FFF2-40B4-BE49-F238E27FC236}">
                <a16:creationId xmlns:a16="http://schemas.microsoft.com/office/drawing/2014/main" id="{2CE9083B-7699-CA10-909F-69D7D0B6932E}"/>
              </a:ext>
            </a:extLst>
          </p:cNvPr>
          <p:cNvSpPr>
            <a:spLocks noChangeArrowheads="1"/>
          </p:cNvSpPr>
          <p:nvPr/>
        </p:nvSpPr>
        <p:spPr bwMode="auto">
          <a:xfrm>
            <a:off x="6578600" y="2500313"/>
            <a:ext cx="304800" cy="304800"/>
          </a:xfrm>
          <a:prstGeom prst="ellipse">
            <a:avLst/>
          </a:prstGeom>
          <a:solidFill>
            <a:srgbClr val="FF0000"/>
          </a:solidFill>
          <a:ln w="2857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endParaRPr lang="zh-CN" altLang="en-US" sz="2400" kern="0">
              <a:solidFill>
                <a:srgbClr val="000000"/>
              </a:solidFill>
              <a:latin typeface="Times New Roman" panose="02020603050405020304" pitchFamily="18" charset="0"/>
            </a:endParaRPr>
          </a:p>
        </p:txBody>
      </p:sp>
      <p:sp>
        <p:nvSpPr>
          <p:cNvPr id="110" name="Text Box 96">
            <a:extLst>
              <a:ext uri="{FF2B5EF4-FFF2-40B4-BE49-F238E27FC236}">
                <a16:creationId xmlns:a16="http://schemas.microsoft.com/office/drawing/2014/main" id="{A34E8505-2F89-D620-B266-900CA3989CAB}"/>
              </a:ext>
            </a:extLst>
          </p:cNvPr>
          <p:cNvSpPr txBox="1">
            <a:spLocks noChangeArrowheads="1"/>
          </p:cNvSpPr>
          <p:nvPr/>
        </p:nvSpPr>
        <p:spPr bwMode="auto">
          <a:xfrm>
            <a:off x="6740525" y="2728913"/>
            <a:ext cx="336550" cy="457200"/>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r>
              <a:rPr lang="en-US" altLang="zh-CN" sz="2400" kern="0">
                <a:solidFill>
                  <a:srgbClr val="FF0000"/>
                </a:solidFill>
              </a:rPr>
              <a:t>s</a:t>
            </a:r>
          </a:p>
        </p:txBody>
      </p:sp>
      <p:grpSp>
        <p:nvGrpSpPr>
          <p:cNvPr id="48156" name="Group 103">
            <a:extLst>
              <a:ext uri="{FF2B5EF4-FFF2-40B4-BE49-F238E27FC236}">
                <a16:creationId xmlns:a16="http://schemas.microsoft.com/office/drawing/2014/main" id="{E75977EA-7BB8-DD7D-CCA7-4A659F6FB7BE}"/>
              </a:ext>
            </a:extLst>
          </p:cNvPr>
          <p:cNvGrpSpPr>
            <a:grpSpLocks/>
          </p:cNvGrpSpPr>
          <p:nvPr/>
        </p:nvGrpSpPr>
        <p:grpSpPr bwMode="auto">
          <a:xfrm>
            <a:off x="1549400" y="1154113"/>
            <a:ext cx="6043613" cy="2349500"/>
            <a:chOff x="720" y="640"/>
            <a:chExt cx="3807" cy="1480"/>
          </a:xfrm>
        </p:grpSpPr>
        <p:sp>
          <p:nvSpPr>
            <p:cNvPr id="112" name="Freeform 101">
              <a:extLst>
                <a:ext uri="{FF2B5EF4-FFF2-40B4-BE49-F238E27FC236}">
                  <a16:creationId xmlns:a16="http://schemas.microsoft.com/office/drawing/2014/main" id="{232A782E-53A9-42A8-F528-1363F8519FCF}"/>
                </a:ext>
              </a:extLst>
            </p:cNvPr>
            <p:cNvSpPr>
              <a:spLocks/>
            </p:cNvSpPr>
            <p:nvPr/>
          </p:nvSpPr>
          <p:spPr bwMode="auto">
            <a:xfrm>
              <a:off x="720" y="640"/>
              <a:ext cx="3312" cy="1480"/>
            </a:xfrm>
            <a:custGeom>
              <a:avLst/>
              <a:gdLst>
                <a:gd name="T0" fmla="*/ 0 w 3312"/>
                <a:gd name="T1" fmla="*/ 1472 h 1480"/>
                <a:gd name="T2" fmla="*/ 720 w 3312"/>
                <a:gd name="T3" fmla="*/ 1424 h 1480"/>
                <a:gd name="T4" fmla="*/ 1296 w 3312"/>
                <a:gd name="T5" fmla="*/ 1136 h 1480"/>
                <a:gd name="T6" fmla="*/ 1440 w 3312"/>
                <a:gd name="T7" fmla="*/ 656 h 1480"/>
                <a:gd name="T8" fmla="*/ 1872 w 3312"/>
                <a:gd name="T9" fmla="*/ 560 h 1480"/>
                <a:gd name="T10" fmla="*/ 2208 w 3312"/>
                <a:gd name="T11" fmla="*/ 80 h 1480"/>
                <a:gd name="T12" fmla="*/ 3312 w 3312"/>
                <a:gd name="T13" fmla="*/ 80 h 1480"/>
                <a:gd name="T14" fmla="*/ 0 60000 65536"/>
                <a:gd name="T15" fmla="*/ 0 60000 65536"/>
                <a:gd name="T16" fmla="*/ 0 60000 65536"/>
                <a:gd name="T17" fmla="*/ 0 60000 65536"/>
                <a:gd name="T18" fmla="*/ 0 60000 65536"/>
                <a:gd name="T19" fmla="*/ 0 60000 65536"/>
                <a:gd name="T20" fmla="*/ 0 60000 65536"/>
                <a:gd name="T21" fmla="*/ 0 w 3312"/>
                <a:gd name="T22" fmla="*/ 0 h 1480"/>
                <a:gd name="T23" fmla="*/ 3312 w 3312"/>
                <a:gd name="T24" fmla="*/ 1480 h 1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2" h="1480">
                  <a:moveTo>
                    <a:pt x="0" y="1472"/>
                  </a:moveTo>
                  <a:cubicBezTo>
                    <a:pt x="252" y="1476"/>
                    <a:pt x="504" y="1480"/>
                    <a:pt x="720" y="1424"/>
                  </a:cubicBezTo>
                  <a:cubicBezTo>
                    <a:pt x="936" y="1368"/>
                    <a:pt x="1176" y="1264"/>
                    <a:pt x="1296" y="1136"/>
                  </a:cubicBezTo>
                  <a:cubicBezTo>
                    <a:pt x="1416" y="1008"/>
                    <a:pt x="1344" y="752"/>
                    <a:pt x="1440" y="656"/>
                  </a:cubicBezTo>
                  <a:cubicBezTo>
                    <a:pt x="1536" y="560"/>
                    <a:pt x="1744" y="656"/>
                    <a:pt x="1872" y="560"/>
                  </a:cubicBezTo>
                  <a:cubicBezTo>
                    <a:pt x="2000" y="464"/>
                    <a:pt x="1968" y="160"/>
                    <a:pt x="2208" y="80"/>
                  </a:cubicBezTo>
                  <a:cubicBezTo>
                    <a:pt x="2448" y="0"/>
                    <a:pt x="2880" y="40"/>
                    <a:pt x="3312" y="80"/>
                  </a:cubicBezTo>
                </a:path>
              </a:pathLst>
            </a:custGeom>
            <a:noFill/>
            <a:ln w="19050">
              <a:solidFill>
                <a:sysClr val="windowText" lastClr="000000"/>
              </a:solidFill>
              <a:prstDash val="dash"/>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3" name="Text Box 102">
              <a:extLst>
                <a:ext uri="{FF2B5EF4-FFF2-40B4-BE49-F238E27FC236}">
                  <a16:creationId xmlns:a16="http://schemas.microsoft.com/office/drawing/2014/main" id="{23407B88-B91D-43B8-BB2F-6E3C5E4B2CD5}"/>
                </a:ext>
              </a:extLst>
            </p:cNvPr>
            <p:cNvSpPr txBox="1">
              <a:spLocks noChangeArrowheads="1"/>
            </p:cNvSpPr>
            <p:nvPr/>
          </p:nvSpPr>
          <p:spPr bwMode="auto">
            <a:xfrm>
              <a:off x="3792" y="672"/>
              <a:ext cx="735" cy="288"/>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fontAlgn="auto" hangingPunct="1">
                <a:spcBef>
                  <a:spcPct val="0"/>
                </a:spcBef>
                <a:spcAft>
                  <a:spcPts val="0"/>
                </a:spcAft>
                <a:buFontTx/>
                <a:buNone/>
                <a:defRPr/>
              </a:pPr>
              <a:r>
                <a:rPr lang="en-US" altLang="zh-CN" sz="2400" kern="0">
                  <a:solidFill>
                    <a:srgbClr val="000000"/>
                  </a:solidFill>
                </a:rPr>
                <a:t>min cut</a:t>
              </a:r>
            </a:p>
          </p:txBody>
        </p:sp>
      </p:grpSp>
      <p:grpSp>
        <p:nvGrpSpPr>
          <p:cNvPr id="48157" name="Group 38">
            <a:extLst>
              <a:ext uri="{FF2B5EF4-FFF2-40B4-BE49-F238E27FC236}">
                <a16:creationId xmlns:a16="http://schemas.microsoft.com/office/drawing/2014/main" id="{9197693A-B0C7-B934-0DA2-B61F3D9D4005}"/>
              </a:ext>
            </a:extLst>
          </p:cNvPr>
          <p:cNvGrpSpPr>
            <a:grpSpLocks/>
          </p:cNvGrpSpPr>
          <p:nvPr/>
        </p:nvGrpSpPr>
        <p:grpSpPr bwMode="auto">
          <a:xfrm>
            <a:off x="3225800" y="1662113"/>
            <a:ext cx="1981200" cy="1905000"/>
            <a:chOff x="1776" y="960"/>
            <a:chExt cx="1248" cy="1200"/>
          </a:xfrm>
        </p:grpSpPr>
        <p:sp>
          <p:nvSpPr>
            <p:cNvPr id="115" name="Line 30">
              <a:extLst>
                <a:ext uri="{FF2B5EF4-FFF2-40B4-BE49-F238E27FC236}">
                  <a16:creationId xmlns:a16="http://schemas.microsoft.com/office/drawing/2014/main" id="{98040BA8-9C88-15FE-C222-13F6A62F81FB}"/>
                </a:ext>
              </a:extLst>
            </p:cNvPr>
            <p:cNvSpPr>
              <a:spLocks noChangeShapeType="1"/>
            </p:cNvSpPr>
            <p:nvPr/>
          </p:nvSpPr>
          <p:spPr bwMode="auto">
            <a:xfrm>
              <a:off x="2592" y="1584"/>
              <a:ext cx="432" cy="0"/>
            </a:xfrm>
            <a:prstGeom prst="line">
              <a:avLst/>
            </a:prstGeom>
            <a:noFill/>
            <a:ln w="1524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6" name="Line 31">
              <a:extLst>
                <a:ext uri="{FF2B5EF4-FFF2-40B4-BE49-F238E27FC236}">
                  <a16:creationId xmlns:a16="http://schemas.microsoft.com/office/drawing/2014/main" id="{ED424B39-34D1-BB64-BA06-A45BF4D571C3}"/>
                </a:ext>
              </a:extLst>
            </p:cNvPr>
            <p:cNvSpPr>
              <a:spLocks noChangeShapeType="1"/>
            </p:cNvSpPr>
            <p:nvPr/>
          </p:nvSpPr>
          <p:spPr bwMode="auto">
            <a:xfrm>
              <a:off x="2496" y="1680"/>
              <a:ext cx="0" cy="432"/>
            </a:xfrm>
            <a:prstGeom prst="line">
              <a:avLst/>
            </a:prstGeom>
            <a:noFill/>
            <a:ln w="1524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7" name="Line 32">
              <a:extLst>
                <a:ext uri="{FF2B5EF4-FFF2-40B4-BE49-F238E27FC236}">
                  <a16:creationId xmlns:a16="http://schemas.microsoft.com/office/drawing/2014/main" id="{6EC25DAC-445D-DF08-681F-039615830BDB}"/>
                </a:ext>
              </a:extLst>
            </p:cNvPr>
            <p:cNvSpPr>
              <a:spLocks noChangeShapeType="1"/>
            </p:cNvSpPr>
            <p:nvPr/>
          </p:nvSpPr>
          <p:spPr bwMode="auto">
            <a:xfrm flipH="1">
              <a:off x="1824" y="1632"/>
              <a:ext cx="576" cy="528"/>
            </a:xfrm>
            <a:prstGeom prst="line">
              <a:avLst/>
            </a:prstGeom>
            <a:noFill/>
            <a:ln w="1524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8" name="Line 33">
              <a:extLst>
                <a:ext uri="{FF2B5EF4-FFF2-40B4-BE49-F238E27FC236}">
                  <a16:creationId xmlns:a16="http://schemas.microsoft.com/office/drawing/2014/main" id="{EEE51FB5-9105-FB64-FF8B-8CADD675BB2C}"/>
                </a:ext>
              </a:extLst>
            </p:cNvPr>
            <p:cNvSpPr>
              <a:spLocks noChangeShapeType="1"/>
            </p:cNvSpPr>
            <p:nvPr/>
          </p:nvSpPr>
          <p:spPr bwMode="auto">
            <a:xfrm flipV="1">
              <a:off x="1920" y="960"/>
              <a:ext cx="432" cy="0"/>
            </a:xfrm>
            <a:prstGeom prst="line">
              <a:avLst/>
            </a:prstGeom>
            <a:noFill/>
            <a:ln w="1524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19" name="Line 34">
              <a:extLst>
                <a:ext uri="{FF2B5EF4-FFF2-40B4-BE49-F238E27FC236}">
                  <a16:creationId xmlns:a16="http://schemas.microsoft.com/office/drawing/2014/main" id="{75950CA6-8056-9F0F-B095-8CF4809B12AC}"/>
                </a:ext>
              </a:extLst>
            </p:cNvPr>
            <p:cNvSpPr>
              <a:spLocks noChangeShapeType="1"/>
            </p:cNvSpPr>
            <p:nvPr/>
          </p:nvSpPr>
          <p:spPr bwMode="auto">
            <a:xfrm>
              <a:off x="1776" y="1056"/>
              <a:ext cx="0" cy="480"/>
            </a:xfrm>
            <a:prstGeom prst="line">
              <a:avLst/>
            </a:prstGeom>
            <a:noFill/>
            <a:ln w="1524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20" name="Line 35">
              <a:extLst>
                <a:ext uri="{FF2B5EF4-FFF2-40B4-BE49-F238E27FC236}">
                  <a16:creationId xmlns:a16="http://schemas.microsoft.com/office/drawing/2014/main" id="{D279D3F3-C861-2DC5-390F-C3636957D878}"/>
                </a:ext>
              </a:extLst>
            </p:cNvPr>
            <p:cNvSpPr>
              <a:spLocks noChangeShapeType="1"/>
            </p:cNvSpPr>
            <p:nvPr/>
          </p:nvSpPr>
          <p:spPr bwMode="auto">
            <a:xfrm>
              <a:off x="1872" y="1056"/>
              <a:ext cx="480" cy="432"/>
            </a:xfrm>
            <a:prstGeom prst="line">
              <a:avLst/>
            </a:prstGeom>
            <a:noFill/>
            <a:ln w="381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21" name="Line 36">
              <a:extLst>
                <a:ext uri="{FF2B5EF4-FFF2-40B4-BE49-F238E27FC236}">
                  <a16:creationId xmlns:a16="http://schemas.microsoft.com/office/drawing/2014/main" id="{1A4180FF-2A6B-FA4E-BFF4-42947596423E}"/>
                </a:ext>
              </a:extLst>
            </p:cNvPr>
            <p:cNvSpPr>
              <a:spLocks noChangeShapeType="1"/>
            </p:cNvSpPr>
            <p:nvPr/>
          </p:nvSpPr>
          <p:spPr bwMode="auto">
            <a:xfrm>
              <a:off x="2448" y="1104"/>
              <a:ext cx="0" cy="336"/>
            </a:xfrm>
            <a:prstGeom prst="line">
              <a:avLst/>
            </a:prstGeom>
            <a:noFill/>
            <a:ln w="381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22" name="Line 37">
              <a:extLst>
                <a:ext uri="{FF2B5EF4-FFF2-40B4-BE49-F238E27FC236}">
                  <a16:creationId xmlns:a16="http://schemas.microsoft.com/office/drawing/2014/main" id="{812DB058-6CEE-66BA-492E-2B9543537563}"/>
                </a:ext>
              </a:extLst>
            </p:cNvPr>
            <p:cNvSpPr>
              <a:spLocks noChangeShapeType="1"/>
            </p:cNvSpPr>
            <p:nvPr/>
          </p:nvSpPr>
          <p:spPr bwMode="auto">
            <a:xfrm flipH="1">
              <a:off x="1920" y="1584"/>
              <a:ext cx="384" cy="0"/>
            </a:xfrm>
            <a:prstGeom prst="line">
              <a:avLst/>
            </a:prstGeom>
            <a:noFill/>
            <a:ln w="38100">
              <a:solidFill>
                <a:srgbClr val="4F81BD"/>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grpSp>
      <p:pic>
        <p:nvPicPr>
          <p:cNvPr id="48158" name="Picture 2">
            <a:extLst>
              <a:ext uri="{FF2B5EF4-FFF2-40B4-BE49-F238E27FC236}">
                <a16:creationId xmlns:a16="http://schemas.microsoft.com/office/drawing/2014/main" id="{A129BEAF-FC8C-9AFA-94FE-658149590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200" y="3843338"/>
            <a:ext cx="37306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9" name="Picture 2">
            <a:extLst>
              <a:ext uri="{FF2B5EF4-FFF2-40B4-BE49-F238E27FC236}">
                <a16:creationId xmlns:a16="http://schemas.microsoft.com/office/drawing/2014/main" id="{1D88BA40-B82A-369A-022D-B04B0423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200" y="1890713"/>
            <a:ext cx="37306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40">
            <a:extLst>
              <a:ext uri="{FF2B5EF4-FFF2-40B4-BE49-F238E27FC236}">
                <a16:creationId xmlns:a16="http://schemas.microsoft.com/office/drawing/2014/main" id="{E5989D28-4157-C558-B594-0E2E3F62FC4A}"/>
              </a:ext>
            </a:extLst>
          </p:cNvPr>
          <p:cNvSpPr>
            <a:spLocks/>
          </p:cNvSpPr>
          <p:nvPr/>
        </p:nvSpPr>
        <p:spPr bwMode="auto">
          <a:xfrm>
            <a:off x="5534025" y="2686050"/>
            <a:ext cx="1044575" cy="750888"/>
          </a:xfrm>
          <a:custGeom>
            <a:avLst/>
            <a:gdLst>
              <a:gd name="T0" fmla="*/ 1042308 w 1045029"/>
              <a:gd name="T1" fmla="*/ 0 h 751114"/>
              <a:gd name="T2" fmla="*/ 445152 w 1045029"/>
              <a:gd name="T3" fmla="*/ 293386 h 751114"/>
              <a:gd name="T4" fmla="*/ 0 w 1045029"/>
              <a:gd name="T5" fmla="*/ 749758 h 751114"/>
              <a:gd name="T6" fmla="*/ 0 60000 65536"/>
              <a:gd name="T7" fmla="*/ 0 60000 65536"/>
              <a:gd name="T8" fmla="*/ 0 60000 65536"/>
            </a:gdLst>
            <a:ahLst/>
            <a:cxnLst>
              <a:cxn ang="T6">
                <a:pos x="T0" y="T1"/>
              </a:cxn>
              <a:cxn ang="T7">
                <a:pos x="T2" y="T3"/>
              </a:cxn>
              <a:cxn ang="T8">
                <a:pos x="T4" y="T5"/>
              </a:cxn>
            </a:cxnLst>
            <a:rect l="0" t="0" r="r" b="b"/>
            <a:pathLst>
              <a:path w="1045029" h="751114">
                <a:moveTo>
                  <a:pt x="1045029" y="0"/>
                </a:moveTo>
                <a:cubicBezTo>
                  <a:pt x="832757" y="84364"/>
                  <a:pt x="620486" y="168728"/>
                  <a:pt x="446315" y="293914"/>
                </a:cubicBezTo>
                <a:cubicBezTo>
                  <a:pt x="272144" y="419100"/>
                  <a:pt x="136072" y="585107"/>
                  <a:pt x="0" y="751114"/>
                </a:cubicBezTo>
              </a:path>
            </a:pathLst>
          </a:custGeom>
          <a:noFill/>
          <a:ln w="28575">
            <a:solidFill>
              <a:srgbClr val="FF0000"/>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sp>
        <p:nvSpPr>
          <p:cNvPr id="126" name="Freeform 41">
            <a:extLst>
              <a:ext uri="{FF2B5EF4-FFF2-40B4-BE49-F238E27FC236}">
                <a16:creationId xmlns:a16="http://schemas.microsoft.com/office/drawing/2014/main" id="{F8308EA9-0A71-3DE2-2E0B-63BE84218CC3}"/>
              </a:ext>
            </a:extLst>
          </p:cNvPr>
          <p:cNvSpPr>
            <a:spLocks/>
          </p:cNvSpPr>
          <p:nvPr/>
        </p:nvSpPr>
        <p:spPr bwMode="auto">
          <a:xfrm>
            <a:off x="2049463" y="2794000"/>
            <a:ext cx="3332162" cy="1774825"/>
          </a:xfrm>
          <a:custGeom>
            <a:avLst/>
            <a:gdLst>
              <a:gd name="T0" fmla="*/ 0 w 3331028"/>
              <a:gd name="T1" fmla="*/ 0 h 1774371"/>
              <a:gd name="T2" fmla="*/ 1265324 w 3331028"/>
              <a:gd name="T3" fmla="*/ 1526340 h 1774371"/>
              <a:gd name="T4" fmla="*/ 2956059 w 3331028"/>
              <a:gd name="T5" fmla="*/ 1504537 h 1774371"/>
              <a:gd name="T6" fmla="*/ 3337838 w 3331028"/>
              <a:gd name="T7" fmla="*/ 1079342 h 17743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31028" h="1774371">
                <a:moveTo>
                  <a:pt x="0" y="0"/>
                </a:moveTo>
                <a:cubicBezTo>
                  <a:pt x="385536" y="700314"/>
                  <a:pt x="771072" y="1273629"/>
                  <a:pt x="1262743" y="1524000"/>
                </a:cubicBezTo>
                <a:cubicBezTo>
                  <a:pt x="1754414" y="1774371"/>
                  <a:pt x="2605314" y="1576615"/>
                  <a:pt x="2950028" y="1502229"/>
                </a:cubicBezTo>
                <a:cubicBezTo>
                  <a:pt x="3294742" y="1427843"/>
                  <a:pt x="3312885" y="1316264"/>
                  <a:pt x="3331028" y="1077686"/>
                </a:cubicBezTo>
              </a:path>
            </a:pathLst>
          </a:custGeom>
          <a:noFill/>
          <a:ln w="28575">
            <a:solidFill>
              <a:srgbClr val="3333FF"/>
            </a:solidFill>
            <a:round/>
            <a:headEnd/>
            <a:tailEnd/>
          </a:ln>
        </p:spPr>
        <p:txBody>
          <a:bodyPr/>
          <a:lstStyle/>
          <a:p>
            <a:pPr eaLnBrk="1" fontAlgn="auto" hangingPunct="1">
              <a:spcBef>
                <a:spcPts val="0"/>
              </a:spcBef>
              <a:spcAft>
                <a:spcPts val="0"/>
              </a:spcAft>
              <a:defRPr/>
            </a:pPr>
            <a:endParaRPr lang="zh-CN" altLang="en-US" kern="0">
              <a:solidFill>
                <a:prstClr val="black"/>
              </a:solidFill>
            </a:endParaRPr>
          </a:p>
        </p:txBody>
      </p:sp>
      <p:pic>
        <p:nvPicPr>
          <p:cNvPr id="48162" name="Picture 4">
            <a:extLst>
              <a:ext uri="{FF2B5EF4-FFF2-40B4-BE49-F238E27FC236}">
                <a16:creationId xmlns:a16="http://schemas.microsoft.com/office/drawing/2014/main" id="{4EFD7794-EA09-2FD1-F60A-AE678D9F5E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463" y="4170363"/>
            <a:ext cx="9810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3" name="Picture 3">
            <a:extLst>
              <a:ext uri="{FF2B5EF4-FFF2-40B4-BE49-F238E27FC236}">
                <a16:creationId xmlns:a16="http://schemas.microsoft.com/office/drawing/2014/main" id="{E405D34F-A7B6-22CB-B117-4B42F19017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2425" y="2960688"/>
            <a:ext cx="9572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5">
                                            <p:txEl>
                                              <p:pRg st="1" end="1"/>
                                            </p:txEl>
                                          </p:spTgt>
                                        </p:tgtEl>
                                        <p:attrNameLst>
                                          <p:attrName>style.visibility</p:attrName>
                                        </p:attrNameLst>
                                      </p:cBhvr>
                                      <p:to>
                                        <p:strVal val="visible"/>
                                      </p:to>
                                    </p:set>
                                    <p:animEffect transition="in" filter="fade">
                                      <p:cBhvr>
                                        <p:cTn id="7" dur="500"/>
                                        <p:tgtEl>
                                          <p:spTgt spid="4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descr="DSC03446">
            <a:extLst>
              <a:ext uri="{FF2B5EF4-FFF2-40B4-BE49-F238E27FC236}">
                <a16:creationId xmlns:a16="http://schemas.microsoft.com/office/drawing/2014/main" id="{215878C0-EAF6-BE10-F8AA-A9744DBD4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122488"/>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5">
            <a:extLst>
              <a:ext uri="{FF2B5EF4-FFF2-40B4-BE49-F238E27FC236}">
                <a16:creationId xmlns:a16="http://schemas.microsoft.com/office/drawing/2014/main" id="{CF3F12C5-E632-5846-4424-99348F9866C8}"/>
              </a:ext>
            </a:extLst>
          </p:cNvPr>
          <p:cNvSpPr>
            <a:spLocks noChangeArrowheads="1"/>
          </p:cNvSpPr>
          <p:nvPr/>
        </p:nvSpPr>
        <p:spPr bwMode="auto">
          <a:xfrm>
            <a:off x="1039813" y="2262188"/>
            <a:ext cx="1498600" cy="1458912"/>
          </a:xfrm>
          <a:prstGeom prst="rect">
            <a:avLst/>
          </a:prstGeom>
          <a:noFill/>
          <a:ln w="508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en-US" sz="2400">
              <a:solidFill>
                <a:srgbClr val="000000"/>
              </a:solidFill>
              <a:latin typeface="Times New Roman" panose="02020603050405020304" pitchFamily="18" charset="0"/>
            </a:endParaRPr>
          </a:p>
        </p:txBody>
      </p:sp>
      <p:pic>
        <p:nvPicPr>
          <p:cNvPr id="50180" name="Picture 6" descr="r3">
            <a:extLst>
              <a:ext uri="{FF2B5EF4-FFF2-40B4-BE49-F238E27FC236}">
                <a16:creationId xmlns:a16="http://schemas.microsoft.com/office/drawing/2014/main" id="{FF614A01-DFD1-432B-CC67-BBB9310DD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9188" y="4119563"/>
            <a:ext cx="2308225"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temp">
            <a:extLst>
              <a:ext uri="{FF2B5EF4-FFF2-40B4-BE49-F238E27FC236}">
                <a16:creationId xmlns:a16="http://schemas.microsoft.com/office/drawing/2014/main" id="{45B54A5E-5CCD-A8F9-190C-6DF565D313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3911600"/>
            <a:ext cx="87312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0182" name="Picture 8" descr="153_5362">
            <a:extLst>
              <a:ext uri="{FF2B5EF4-FFF2-40B4-BE49-F238E27FC236}">
                <a16:creationId xmlns:a16="http://schemas.microsoft.com/office/drawing/2014/main" id="{FF82E83C-B744-4EA5-0EE6-A7744A253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2688" y="2135188"/>
            <a:ext cx="230822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83" name="Group 9">
            <a:extLst>
              <a:ext uri="{FF2B5EF4-FFF2-40B4-BE49-F238E27FC236}">
                <a16:creationId xmlns:a16="http://schemas.microsoft.com/office/drawing/2014/main" id="{64CB031F-3001-4046-16D2-2BDA5C17D19E}"/>
              </a:ext>
            </a:extLst>
          </p:cNvPr>
          <p:cNvGrpSpPr>
            <a:grpSpLocks/>
          </p:cNvGrpSpPr>
          <p:nvPr/>
        </p:nvGrpSpPr>
        <p:grpSpPr bwMode="auto">
          <a:xfrm>
            <a:off x="6669088" y="1905000"/>
            <a:ext cx="1450975" cy="1935163"/>
            <a:chOff x="4216" y="952"/>
            <a:chExt cx="914" cy="1219"/>
          </a:xfrm>
        </p:grpSpPr>
        <p:pic>
          <p:nvPicPr>
            <p:cNvPr id="50188" name="Picture 10" descr="IMG_3872_JPG">
              <a:extLst>
                <a:ext uri="{FF2B5EF4-FFF2-40B4-BE49-F238E27FC236}">
                  <a16:creationId xmlns:a16="http://schemas.microsoft.com/office/drawing/2014/main" id="{6C3CEE5F-9FB8-A326-B8C6-2CAAABF15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6" y="952"/>
              <a:ext cx="914"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9" name="Rectangle 11">
              <a:extLst>
                <a:ext uri="{FF2B5EF4-FFF2-40B4-BE49-F238E27FC236}">
                  <a16:creationId xmlns:a16="http://schemas.microsoft.com/office/drawing/2014/main" id="{C02AE877-0C7D-D82B-068B-897BCD0C6612}"/>
                </a:ext>
              </a:extLst>
            </p:cNvPr>
            <p:cNvSpPr>
              <a:spLocks noChangeArrowheads="1"/>
            </p:cNvSpPr>
            <p:nvPr/>
          </p:nvSpPr>
          <p:spPr bwMode="auto">
            <a:xfrm>
              <a:off x="4504" y="1173"/>
              <a:ext cx="288" cy="767"/>
            </a:xfrm>
            <a:prstGeom prst="rect">
              <a:avLst/>
            </a:prstGeom>
            <a:noFill/>
            <a:ln w="508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en-US" sz="2400">
                <a:solidFill>
                  <a:srgbClr val="000000"/>
                </a:solidFill>
                <a:latin typeface="Times New Roman" panose="02020603050405020304" pitchFamily="18" charset="0"/>
              </a:endParaRPr>
            </a:p>
          </p:txBody>
        </p:sp>
      </p:grpSp>
      <p:sp>
        <p:nvSpPr>
          <p:cNvPr id="50184" name="Freeform 12">
            <a:extLst>
              <a:ext uri="{FF2B5EF4-FFF2-40B4-BE49-F238E27FC236}">
                <a16:creationId xmlns:a16="http://schemas.microsoft.com/office/drawing/2014/main" id="{75E8C304-4CE2-E06D-F3C5-E774E9B72C1F}"/>
              </a:ext>
            </a:extLst>
          </p:cNvPr>
          <p:cNvSpPr>
            <a:spLocks/>
          </p:cNvSpPr>
          <p:nvPr/>
        </p:nvSpPr>
        <p:spPr bwMode="auto">
          <a:xfrm>
            <a:off x="3713163" y="2012950"/>
            <a:ext cx="2330450" cy="1984375"/>
          </a:xfrm>
          <a:custGeom>
            <a:avLst/>
            <a:gdLst>
              <a:gd name="T0" fmla="*/ 2147483646 w 1356"/>
              <a:gd name="T1" fmla="*/ 2147483646 h 1242"/>
              <a:gd name="T2" fmla="*/ 2147483646 w 1356"/>
              <a:gd name="T3" fmla="*/ 2147483646 h 1242"/>
              <a:gd name="T4" fmla="*/ 2147483646 w 1356"/>
              <a:gd name="T5" fmla="*/ 2147483646 h 1242"/>
              <a:gd name="T6" fmla="*/ 2147483646 w 1356"/>
              <a:gd name="T7" fmla="*/ 2147483646 h 1242"/>
              <a:gd name="T8" fmla="*/ 2147483646 w 1356"/>
              <a:gd name="T9" fmla="*/ 2147483646 h 1242"/>
              <a:gd name="T10" fmla="*/ 2147483646 w 1356"/>
              <a:gd name="T11" fmla="*/ 0 h 1242"/>
              <a:gd name="T12" fmla="*/ 2147483646 w 1356"/>
              <a:gd name="T13" fmla="*/ 2147483646 h 1242"/>
              <a:gd name="T14" fmla="*/ 2147483646 w 1356"/>
              <a:gd name="T15" fmla="*/ 2147483646 h 1242"/>
              <a:gd name="T16" fmla="*/ 2147483646 w 1356"/>
              <a:gd name="T17" fmla="*/ 2147483646 h 1242"/>
              <a:gd name="T18" fmla="*/ 2147483646 w 1356"/>
              <a:gd name="T19" fmla="*/ 2147483646 h 1242"/>
              <a:gd name="T20" fmla="*/ 2147483646 w 1356"/>
              <a:gd name="T21" fmla="*/ 2147483646 h 1242"/>
              <a:gd name="T22" fmla="*/ 2147483646 w 1356"/>
              <a:gd name="T23" fmla="*/ 2147483646 h 1242"/>
              <a:gd name="T24" fmla="*/ 2147483646 w 1356"/>
              <a:gd name="T25" fmla="*/ 2147483646 h 1242"/>
              <a:gd name="T26" fmla="*/ 2147483646 w 1356"/>
              <a:gd name="T27" fmla="*/ 2147483646 h 1242"/>
              <a:gd name="T28" fmla="*/ 2147483646 w 1356"/>
              <a:gd name="T29" fmla="*/ 2147483646 h 1242"/>
              <a:gd name="T30" fmla="*/ 2147483646 w 1356"/>
              <a:gd name="T31" fmla="*/ 2147483646 h 1242"/>
              <a:gd name="T32" fmla="*/ 2147483646 w 1356"/>
              <a:gd name="T33" fmla="*/ 2147483646 h 1242"/>
              <a:gd name="T34" fmla="*/ 2147483646 w 1356"/>
              <a:gd name="T35" fmla="*/ 2147483646 h 1242"/>
              <a:gd name="T36" fmla="*/ 2147483646 w 1356"/>
              <a:gd name="T37" fmla="*/ 2147483646 h 1242"/>
              <a:gd name="T38" fmla="*/ 2147483646 w 1356"/>
              <a:gd name="T39" fmla="*/ 2147483646 h 1242"/>
              <a:gd name="T40" fmla="*/ 2147483646 w 1356"/>
              <a:gd name="T41" fmla="*/ 2147483646 h 1242"/>
              <a:gd name="T42" fmla="*/ 2147483646 w 1356"/>
              <a:gd name="T43" fmla="*/ 2147483646 h 1242"/>
              <a:gd name="T44" fmla="*/ 2147483646 w 1356"/>
              <a:gd name="T45" fmla="*/ 2147483646 h 1242"/>
              <a:gd name="T46" fmla="*/ 2147483646 w 1356"/>
              <a:gd name="T47" fmla="*/ 2147483646 h 1242"/>
              <a:gd name="T48" fmla="*/ 2147483646 w 1356"/>
              <a:gd name="T49" fmla="*/ 2147483646 h 1242"/>
              <a:gd name="T50" fmla="*/ 2147483646 w 1356"/>
              <a:gd name="T51" fmla="*/ 2147483646 h 1242"/>
              <a:gd name="T52" fmla="*/ 2147483646 w 1356"/>
              <a:gd name="T53" fmla="*/ 2147483646 h 1242"/>
              <a:gd name="T54" fmla="*/ 2147483646 w 1356"/>
              <a:gd name="T55" fmla="*/ 2147483646 h 1242"/>
              <a:gd name="T56" fmla="*/ 2147483646 w 1356"/>
              <a:gd name="T57" fmla="*/ 2147483646 h 1242"/>
              <a:gd name="T58" fmla="*/ 2147483646 w 1356"/>
              <a:gd name="T59" fmla="*/ 2147483646 h 1242"/>
              <a:gd name="T60" fmla="*/ 0 w 1356"/>
              <a:gd name="T61" fmla="*/ 2147483646 h 1242"/>
              <a:gd name="T62" fmla="*/ 2147483646 w 1356"/>
              <a:gd name="T63" fmla="*/ 2147483646 h 12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56"/>
              <a:gd name="T97" fmla="*/ 0 h 1242"/>
              <a:gd name="T98" fmla="*/ 1356 w 1356"/>
              <a:gd name="T99" fmla="*/ 1242 h 12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56" h="1242">
                <a:moveTo>
                  <a:pt x="24" y="270"/>
                </a:moveTo>
                <a:cubicBezTo>
                  <a:pt x="61" y="214"/>
                  <a:pt x="119" y="207"/>
                  <a:pt x="180" y="198"/>
                </a:cubicBezTo>
                <a:cubicBezTo>
                  <a:pt x="203" y="190"/>
                  <a:pt x="222" y="179"/>
                  <a:pt x="246" y="174"/>
                </a:cubicBezTo>
                <a:cubicBezTo>
                  <a:pt x="265" y="170"/>
                  <a:pt x="301" y="167"/>
                  <a:pt x="318" y="156"/>
                </a:cubicBezTo>
                <a:cubicBezTo>
                  <a:pt x="331" y="147"/>
                  <a:pt x="341" y="135"/>
                  <a:pt x="354" y="126"/>
                </a:cubicBezTo>
                <a:cubicBezTo>
                  <a:pt x="454" y="59"/>
                  <a:pt x="579" y="23"/>
                  <a:pt x="696" y="0"/>
                </a:cubicBezTo>
                <a:cubicBezTo>
                  <a:pt x="744" y="3"/>
                  <a:pt x="788" y="2"/>
                  <a:pt x="834" y="12"/>
                </a:cubicBezTo>
                <a:cubicBezTo>
                  <a:pt x="872" y="20"/>
                  <a:pt x="905" y="39"/>
                  <a:pt x="942" y="48"/>
                </a:cubicBezTo>
                <a:cubicBezTo>
                  <a:pt x="989" y="84"/>
                  <a:pt x="1011" y="143"/>
                  <a:pt x="1044" y="192"/>
                </a:cubicBezTo>
                <a:cubicBezTo>
                  <a:pt x="1067" y="227"/>
                  <a:pt x="1090" y="246"/>
                  <a:pt x="1116" y="276"/>
                </a:cubicBezTo>
                <a:cubicBezTo>
                  <a:pt x="1138" y="301"/>
                  <a:pt x="1164" y="324"/>
                  <a:pt x="1188" y="348"/>
                </a:cubicBezTo>
                <a:cubicBezTo>
                  <a:pt x="1196" y="356"/>
                  <a:pt x="1204" y="364"/>
                  <a:pt x="1212" y="372"/>
                </a:cubicBezTo>
                <a:cubicBezTo>
                  <a:pt x="1218" y="378"/>
                  <a:pt x="1230" y="390"/>
                  <a:pt x="1230" y="390"/>
                </a:cubicBezTo>
                <a:cubicBezTo>
                  <a:pt x="1239" y="417"/>
                  <a:pt x="1256" y="438"/>
                  <a:pt x="1272" y="462"/>
                </a:cubicBezTo>
                <a:cubicBezTo>
                  <a:pt x="1280" y="474"/>
                  <a:pt x="1296" y="498"/>
                  <a:pt x="1296" y="498"/>
                </a:cubicBezTo>
                <a:cubicBezTo>
                  <a:pt x="1305" y="535"/>
                  <a:pt x="1328" y="564"/>
                  <a:pt x="1338" y="600"/>
                </a:cubicBezTo>
                <a:cubicBezTo>
                  <a:pt x="1344" y="620"/>
                  <a:pt x="1356" y="660"/>
                  <a:pt x="1356" y="660"/>
                </a:cubicBezTo>
                <a:cubicBezTo>
                  <a:pt x="1351" y="786"/>
                  <a:pt x="1343" y="907"/>
                  <a:pt x="1272" y="1014"/>
                </a:cubicBezTo>
                <a:cubicBezTo>
                  <a:pt x="1263" y="1071"/>
                  <a:pt x="1230" y="1109"/>
                  <a:pt x="1188" y="1146"/>
                </a:cubicBezTo>
                <a:cubicBezTo>
                  <a:pt x="1139" y="1189"/>
                  <a:pt x="1171" y="1176"/>
                  <a:pt x="1134" y="1188"/>
                </a:cubicBezTo>
                <a:cubicBezTo>
                  <a:pt x="1106" y="1209"/>
                  <a:pt x="1028" y="1233"/>
                  <a:pt x="990" y="1242"/>
                </a:cubicBezTo>
                <a:cubicBezTo>
                  <a:pt x="885" y="1238"/>
                  <a:pt x="788" y="1225"/>
                  <a:pt x="684" y="1218"/>
                </a:cubicBezTo>
                <a:cubicBezTo>
                  <a:pt x="610" y="1207"/>
                  <a:pt x="546" y="1176"/>
                  <a:pt x="474" y="1158"/>
                </a:cubicBezTo>
                <a:cubicBezTo>
                  <a:pt x="454" y="1145"/>
                  <a:pt x="433" y="1143"/>
                  <a:pt x="414" y="1128"/>
                </a:cubicBezTo>
                <a:cubicBezTo>
                  <a:pt x="385" y="1104"/>
                  <a:pt x="361" y="1071"/>
                  <a:pt x="330" y="1050"/>
                </a:cubicBezTo>
                <a:cubicBezTo>
                  <a:pt x="311" y="1022"/>
                  <a:pt x="282" y="1002"/>
                  <a:pt x="258" y="978"/>
                </a:cubicBezTo>
                <a:cubicBezTo>
                  <a:pt x="239" y="959"/>
                  <a:pt x="226" y="939"/>
                  <a:pt x="204" y="924"/>
                </a:cubicBezTo>
                <a:cubicBezTo>
                  <a:pt x="168" y="870"/>
                  <a:pt x="132" y="816"/>
                  <a:pt x="96" y="762"/>
                </a:cubicBezTo>
                <a:cubicBezTo>
                  <a:pt x="89" y="751"/>
                  <a:pt x="91" y="737"/>
                  <a:pt x="84" y="726"/>
                </a:cubicBezTo>
                <a:cubicBezTo>
                  <a:pt x="52" y="678"/>
                  <a:pt x="48" y="617"/>
                  <a:pt x="30" y="564"/>
                </a:cubicBezTo>
                <a:cubicBezTo>
                  <a:pt x="11" y="508"/>
                  <a:pt x="0" y="467"/>
                  <a:pt x="0" y="408"/>
                </a:cubicBezTo>
                <a:lnTo>
                  <a:pt x="24" y="270"/>
                </a:lnTo>
                <a:close/>
              </a:path>
            </a:pathLst>
          </a:custGeom>
          <a:noFill/>
          <a:ln w="603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50185" name="Picture 13" descr="o2">
            <a:extLst>
              <a:ext uri="{FF2B5EF4-FFF2-40B4-BE49-F238E27FC236}">
                <a16:creationId xmlns:a16="http://schemas.microsoft.com/office/drawing/2014/main" id="{AE44D7CC-6296-B2BC-BC93-8E2F8ED0C1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4038600"/>
            <a:ext cx="1976437"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6" name="Rectangle 13">
            <a:extLst>
              <a:ext uri="{FF2B5EF4-FFF2-40B4-BE49-F238E27FC236}">
                <a16:creationId xmlns:a16="http://schemas.microsoft.com/office/drawing/2014/main" id="{4A898F51-AC51-3894-1C1B-D23962893638}"/>
              </a:ext>
            </a:extLst>
          </p:cNvPr>
          <p:cNvSpPr>
            <a:spLocks noChangeArrowheads="1"/>
          </p:cNvSpPr>
          <p:nvPr/>
        </p:nvSpPr>
        <p:spPr bwMode="auto">
          <a:xfrm>
            <a:off x="914400" y="1219200"/>
            <a:ext cx="452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800">
                <a:solidFill>
                  <a:srgbClr val="1F497D"/>
                </a:solidFill>
              </a:rPr>
              <a:t>Grabcut    [</a:t>
            </a:r>
            <a:r>
              <a:rPr lang="en-US" altLang="zh-CN" sz="1800">
                <a:solidFill>
                  <a:srgbClr val="1F497D"/>
                </a:solidFill>
                <a:hlinkClick r:id="rId9"/>
              </a:rPr>
              <a:t>Rother et al., SIGGRAPH 2004</a:t>
            </a:r>
            <a:r>
              <a:rPr lang="en-US" altLang="zh-CN" sz="1800">
                <a:solidFill>
                  <a:srgbClr val="1F497D"/>
                </a:solidFill>
              </a:rPr>
              <a:t>]</a:t>
            </a:r>
          </a:p>
        </p:txBody>
      </p:sp>
      <p:sp>
        <p:nvSpPr>
          <p:cNvPr id="50187" name="标题 2">
            <a:extLst>
              <a:ext uri="{FF2B5EF4-FFF2-40B4-BE49-F238E27FC236}">
                <a16:creationId xmlns:a16="http://schemas.microsoft.com/office/drawing/2014/main" id="{1704B1E5-20A6-8543-1F9D-E9E8E7A87B2D}"/>
              </a:ext>
            </a:extLst>
          </p:cNvPr>
          <p:cNvSpPr txBox="1">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zh-CN" sz="4400"/>
              <a:t>GrabCut</a:t>
            </a:r>
            <a:endParaRPr lang="zh-CN" altLang="en-US" sz="440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2">
            <a:extLst>
              <a:ext uri="{FF2B5EF4-FFF2-40B4-BE49-F238E27FC236}">
                <a16:creationId xmlns:a16="http://schemas.microsoft.com/office/drawing/2014/main" id="{619590BA-D9E4-AD12-D1DB-40EDCC11A002}"/>
              </a:ext>
            </a:extLst>
          </p:cNvPr>
          <p:cNvSpPr>
            <a:spLocks noGrp="1" noChangeArrowheads="1"/>
          </p:cNvSpPr>
          <p:nvPr>
            <p:ph type="title"/>
          </p:nvPr>
        </p:nvSpPr>
        <p:spPr/>
        <p:txBody>
          <a:bodyPr/>
          <a:lstStyle/>
          <a:p>
            <a:pPr eaLnBrk="1" hangingPunct="1"/>
            <a:r>
              <a:rPr lang="en-US" altLang="zh-CN"/>
              <a:t>Is user-input required?</a:t>
            </a:r>
            <a:endParaRPr lang="zh-CN" altLang="en-US"/>
          </a:p>
        </p:txBody>
      </p:sp>
      <p:sp>
        <p:nvSpPr>
          <p:cNvPr id="2" name="Rectangle 3">
            <a:extLst>
              <a:ext uri="{FF2B5EF4-FFF2-40B4-BE49-F238E27FC236}">
                <a16:creationId xmlns:a16="http://schemas.microsoft.com/office/drawing/2014/main" id="{3CE0C2AF-1524-BF02-06F2-53E0E7870646}"/>
              </a:ext>
            </a:extLst>
          </p:cNvPr>
          <p:cNvSpPr txBox="1">
            <a:spLocks noChangeArrowheads="1"/>
          </p:cNvSpPr>
          <p:nvPr/>
        </p:nvSpPr>
        <p:spPr>
          <a:xfrm>
            <a:off x="685800" y="1212850"/>
            <a:ext cx="7772400" cy="52578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altLang="zh-CN" sz="2800" dirty="0"/>
              <a:t>Our visual system is proof that automatic methods are possible</a:t>
            </a:r>
          </a:p>
          <a:p>
            <a:pPr lvl="1" fontAlgn="auto">
              <a:spcAft>
                <a:spcPts val="0"/>
              </a:spcAft>
              <a:defRPr/>
            </a:pPr>
            <a:r>
              <a:rPr lang="en-US" altLang="zh-CN" sz="2400" dirty="0"/>
              <a:t>classical image segmentation methods are automatic</a:t>
            </a:r>
          </a:p>
          <a:p>
            <a:pPr lvl="1" fontAlgn="auto">
              <a:spcAft>
                <a:spcPts val="0"/>
              </a:spcAft>
              <a:defRPr/>
            </a:pPr>
            <a:endParaRPr lang="en-US" altLang="zh-CN" sz="2400" dirty="0"/>
          </a:p>
          <a:p>
            <a:pPr marL="457200" lvl="1" indent="0" fontAlgn="auto">
              <a:spcAft>
                <a:spcPts val="0"/>
              </a:spcAft>
              <a:buFont typeface="Arial"/>
              <a:buNone/>
              <a:defRPr/>
            </a:pPr>
            <a:endParaRPr lang="en-US" altLang="zh-CN" sz="2400" dirty="0"/>
          </a:p>
          <a:p>
            <a:pPr lvl="1" fontAlgn="auto">
              <a:spcAft>
                <a:spcPts val="0"/>
              </a:spcAft>
              <a:defRPr/>
            </a:pPr>
            <a:endParaRPr lang="en-US" altLang="zh-CN" sz="2400" dirty="0"/>
          </a:p>
          <a:p>
            <a:pPr fontAlgn="auto">
              <a:spcAft>
                <a:spcPts val="0"/>
              </a:spcAft>
              <a:defRPr/>
            </a:pPr>
            <a:r>
              <a:rPr lang="en-US" altLang="zh-CN" sz="2800" dirty="0"/>
              <a:t>Argument for user-directed methods?</a:t>
            </a:r>
          </a:p>
          <a:p>
            <a:pPr lvl="1" fontAlgn="auto">
              <a:spcAft>
                <a:spcPts val="0"/>
              </a:spcAft>
              <a:defRPr/>
            </a:pPr>
            <a:r>
              <a:rPr lang="en-US" altLang="zh-CN" sz="2400" dirty="0"/>
              <a:t>only user knows desired scale/object of interest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2">
            <a:extLst>
              <a:ext uri="{FF2B5EF4-FFF2-40B4-BE49-F238E27FC236}">
                <a16:creationId xmlns:a16="http://schemas.microsoft.com/office/drawing/2014/main" id="{277BF5D5-6FAE-79BA-304B-623598E82C96}"/>
              </a:ext>
            </a:extLst>
          </p:cNvPr>
          <p:cNvSpPr>
            <a:spLocks noGrp="1" noChangeArrowheads="1"/>
          </p:cNvSpPr>
          <p:nvPr>
            <p:ph type="title"/>
          </p:nvPr>
        </p:nvSpPr>
        <p:spPr/>
        <p:txBody>
          <a:bodyPr/>
          <a:lstStyle/>
          <a:p>
            <a:pPr eaLnBrk="1" hangingPunct="1"/>
            <a:r>
              <a:rPr lang="en-US" altLang="zh-CN"/>
              <a:t>Automatic graph cut [Shi &amp; Malik]</a:t>
            </a:r>
            <a:endParaRPr lang="zh-CN" altLang="en-US"/>
          </a:p>
        </p:txBody>
      </p:sp>
      <p:sp>
        <p:nvSpPr>
          <p:cNvPr id="54275" name="Freeform 2">
            <a:extLst>
              <a:ext uri="{FF2B5EF4-FFF2-40B4-BE49-F238E27FC236}">
                <a16:creationId xmlns:a16="http://schemas.microsoft.com/office/drawing/2014/main" id="{E06C07BD-A2CF-F586-37E4-C557777A28DD}"/>
              </a:ext>
            </a:extLst>
          </p:cNvPr>
          <p:cNvSpPr>
            <a:spLocks/>
          </p:cNvSpPr>
          <p:nvPr/>
        </p:nvSpPr>
        <p:spPr bwMode="auto">
          <a:xfrm rot="5400000" flipH="1" flipV="1">
            <a:off x="2476500" y="723900"/>
            <a:ext cx="228600" cy="1676400"/>
          </a:xfrm>
          <a:custGeom>
            <a:avLst/>
            <a:gdLst>
              <a:gd name="T0" fmla="*/ 0 w 144"/>
              <a:gd name="T1" fmla="*/ 2147483646 h 1056"/>
              <a:gd name="T2" fmla="*/ 2147483646 w 144"/>
              <a:gd name="T3" fmla="*/ 2147483646 h 1056"/>
              <a:gd name="T4" fmla="*/ 0 w 144"/>
              <a:gd name="T5" fmla="*/ 0 h 1056"/>
              <a:gd name="T6" fmla="*/ 0 60000 65536"/>
              <a:gd name="T7" fmla="*/ 0 60000 65536"/>
              <a:gd name="T8" fmla="*/ 0 60000 65536"/>
              <a:gd name="T9" fmla="*/ 0 w 144"/>
              <a:gd name="T10" fmla="*/ 0 h 1056"/>
              <a:gd name="T11" fmla="*/ 144 w 144"/>
              <a:gd name="T12" fmla="*/ 1056 h 1056"/>
            </a:gdLst>
            <a:ahLst/>
            <a:cxnLst>
              <a:cxn ang="T6">
                <a:pos x="T0" y="T1"/>
              </a:cxn>
              <a:cxn ang="T7">
                <a:pos x="T2" y="T3"/>
              </a:cxn>
              <a:cxn ang="T8">
                <a:pos x="T4" y="T5"/>
              </a:cxn>
            </a:cxnLst>
            <a:rect l="T9" t="T10" r="T11" b="T12"/>
            <a:pathLst>
              <a:path w="144" h="1056">
                <a:moveTo>
                  <a:pt x="0" y="1056"/>
                </a:moveTo>
                <a:cubicBezTo>
                  <a:pt x="72" y="880"/>
                  <a:pt x="144" y="704"/>
                  <a:pt x="144" y="528"/>
                </a:cubicBezTo>
                <a:cubicBezTo>
                  <a:pt x="144" y="352"/>
                  <a:pt x="72" y="176"/>
                  <a:pt x="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76" name="Freeform 3">
            <a:extLst>
              <a:ext uri="{FF2B5EF4-FFF2-40B4-BE49-F238E27FC236}">
                <a16:creationId xmlns:a16="http://schemas.microsoft.com/office/drawing/2014/main" id="{896C1772-8C0E-8091-05AD-47F383FBC9F8}"/>
              </a:ext>
            </a:extLst>
          </p:cNvPr>
          <p:cNvSpPr>
            <a:spLocks/>
          </p:cNvSpPr>
          <p:nvPr/>
        </p:nvSpPr>
        <p:spPr bwMode="auto">
          <a:xfrm>
            <a:off x="3429000" y="1676400"/>
            <a:ext cx="228600" cy="1676400"/>
          </a:xfrm>
          <a:custGeom>
            <a:avLst/>
            <a:gdLst>
              <a:gd name="T0" fmla="*/ 0 w 144"/>
              <a:gd name="T1" fmla="*/ 2147483646 h 1056"/>
              <a:gd name="T2" fmla="*/ 2147483646 w 144"/>
              <a:gd name="T3" fmla="*/ 2147483646 h 1056"/>
              <a:gd name="T4" fmla="*/ 0 w 144"/>
              <a:gd name="T5" fmla="*/ 0 h 1056"/>
              <a:gd name="T6" fmla="*/ 0 60000 65536"/>
              <a:gd name="T7" fmla="*/ 0 60000 65536"/>
              <a:gd name="T8" fmla="*/ 0 60000 65536"/>
              <a:gd name="T9" fmla="*/ 0 w 144"/>
              <a:gd name="T10" fmla="*/ 0 h 1056"/>
              <a:gd name="T11" fmla="*/ 144 w 144"/>
              <a:gd name="T12" fmla="*/ 1056 h 1056"/>
            </a:gdLst>
            <a:ahLst/>
            <a:cxnLst>
              <a:cxn ang="T6">
                <a:pos x="T0" y="T1"/>
              </a:cxn>
              <a:cxn ang="T7">
                <a:pos x="T2" y="T3"/>
              </a:cxn>
              <a:cxn ang="T8">
                <a:pos x="T4" y="T5"/>
              </a:cxn>
            </a:cxnLst>
            <a:rect l="T9" t="T10" r="T11" b="T12"/>
            <a:pathLst>
              <a:path w="144" h="1056">
                <a:moveTo>
                  <a:pt x="0" y="1056"/>
                </a:moveTo>
                <a:cubicBezTo>
                  <a:pt x="72" y="880"/>
                  <a:pt x="144" y="704"/>
                  <a:pt x="144" y="528"/>
                </a:cubicBezTo>
                <a:cubicBezTo>
                  <a:pt x="144" y="352"/>
                  <a:pt x="72" y="176"/>
                  <a:pt x="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77" name="Line 4">
            <a:extLst>
              <a:ext uri="{FF2B5EF4-FFF2-40B4-BE49-F238E27FC236}">
                <a16:creationId xmlns:a16="http://schemas.microsoft.com/office/drawing/2014/main" id="{61B21313-A09E-646C-A1D7-9A0966C287B2}"/>
              </a:ext>
            </a:extLst>
          </p:cNvPr>
          <p:cNvSpPr>
            <a:spLocks noChangeShapeType="1"/>
          </p:cNvSpPr>
          <p:nvPr/>
        </p:nvSpPr>
        <p:spPr bwMode="auto">
          <a:xfrm flipV="1">
            <a:off x="2590800" y="1676400"/>
            <a:ext cx="8382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8" name="Line 5">
            <a:extLst>
              <a:ext uri="{FF2B5EF4-FFF2-40B4-BE49-F238E27FC236}">
                <a16:creationId xmlns:a16="http://schemas.microsoft.com/office/drawing/2014/main" id="{134DB4FE-9B23-6493-BCA8-9E742E03DF31}"/>
              </a:ext>
            </a:extLst>
          </p:cNvPr>
          <p:cNvSpPr>
            <a:spLocks noChangeShapeType="1"/>
          </p:cNvSpPr>
          <p:nvPr/>
        </p:nvSpPr>
        <p:spPr bwMode="auto">
          <a:xfrm>
            <a:off x="2590800" y="16764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9" name="Line 6">
            <a:extLst>
              <a:ext uri="{FF2B5EF4-FFF2-40B4-BE49-F238E27FC236}">
                <a16:creationId xmlns:a16="http://schemas.microsoft.com/office/drawing/2014/main" id="{B83E94A8-0533-D4AF-16D6-8C9709FAB128}"/>
              </a:ext>
            </a:extLst>
          </p:cNvPr>
          <p:cNvSpPr>
            <a:spLocks noChangeShapeType="1"/>
          </p:cNvSpPr>
          <p:nvPr/>
        </p:nvSpPr>
        <p:spPr bwMode="auto">
          <a:xfrm>
            <a:off x="3429000" y="16764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0" name="Text Box 7">
            <a:extLst>
              <a:ext uri="{FF2B5EF4-FFF2-40B4-BE49-F238E27FC236}">
                <a16:creationId xmlns:a16="http://schemas.microsoft.com/office/drawing/2014/main" id="{42A0E433-2141-AC27-EF43-3A712F862F96}"/>
              </a:ext>
            </a:extLst>
          </p:cNvPr>
          <p:cNvSpPr txBox="1">
            <a:spLocks noChangeArrowheads="1"/>
          </p:cNvSpPr>
          <p:nvPr/>
        </p:nvSpPr>
        <p:spPr bwMode="auto">
          <a:xfrm>
            <a:off x="3332163" y="1660525"/>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2000">
                <a:solidFill>
                  <a:srgbClr val="0000FF"/>
                </a:solidFill>
                <a:latin typeface="Arial" panose="020B0604020202020204" pitchFamily="34" charset="0"/>
              </a:rPr>
              <a:t>q</a:t>
            </a:r>
          </a:p>
        </p:txBody>
      </p:sp>
      <p:sp>
        <p:nvSpPr>
          <p:cNvPr id="54281" name="Line 8">
            <a:extLst>
              <a:ext uri="{FF2B5EF4-FFF2-40B4-BE49-F238E27FC236}">
                <a16:creationId xmlns:a16="http://schemas.microsoft.com/office/drawing/2014/main" id="{5539EFE6-57D5-248D-E590-59EB77692F38}"/>
              </a:ext>
            </a:extLst>
          </p:cNvPr>
          <p:cNvSpPr>
            <a:spLocks noChangeShapeType="1"/>
          </p:cNvSpPr>
          <p:nvPr/>
        </p:nvSpPr>
        <p:spPr bwMode="auto">
          <a:xfrm flipV="1">
            <a:off x="2590800" y="16764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2" name="Line 9">
            <a:extLst>
              <a:ext uri="{FF2B5EF4-FFF2-40B4-BE49-F238E27FC236}">
                <a16:creationId xmlns:a16="http://schemas.microsoft.com/office/drawing/2014/main" id="{3A12E797-93E2-EA73-64EE-25CFDEAA20CC}"/>
              </a:ext>
            </a:extLst>
          </p:cNvPr>
          <p:cNvSpPr>
            <a:spLocks noChangeShapeType="1"/>
          </p:cNvSpPr>
          <p:nvPr/>
        </p:nvSpPr>
        <p:spPr bwMode="auto">
          <a:xfrm flipV="1">
            <a:off x="2590800" y="1676400"/>
            <a:ext cx="838200" cy="838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3" name="Line 10">
            <a:extLst>
              <a:ext uri="{FF2B5EF4-FFF2-40B4-BE49-F238E27FC236}">
                <a16:creationId xmlns:a16="http://schemas.microsoft.com/office/drawing/2014/main" id="{45AA422B-DC1C-FD14-ABDD-ECD57DC5A954}"/>
              </a:ext>
            </a:extLst>
          </p:cNvPr>
          <p:cNvSpPr>
            <a:spLocks noChangeShapeType="1"/>
          </p:cNvSpPr>
          <p:nvPr/>
        </p:nvSpPr>
        <p:spPr bwMode="auto">
          <a:xfrm flipH="1" flipV="1">
            <a:off x="1752600" y="1676400"/>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4" name="Line 11">
            <a:extLst>
              <a:ext uri="{FF2B5EF4-FFF2-40B4-BE49-F238E27FC236}">
                <a16:creationId xmlns:a16="http://schemas.microsoft.com/office/drawing/2014/main" id="{0A14E1C6-143C-EBBD-974F-2C72D32BCFA2}"/>
              </a:ext>
            </a:extLst>
          </p:cNvPr>
          <p:cNvSpPr>
            <a:spLocks noChangeShapeType="1"/>
          </p:cNvSpPr>
          <p:nvPr/>
        </p:nvSpPr>
        <p:spPr bwMode="auto">
          <a:xfrm flipH="1">
            <a:off x="1752600" y="2514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5" name="Line 12">
            <a:extLst>
              <a:ext uri="{FF2B5EF4-FFF2-40B4-BE49-F238E27FC236}">
                <a16:creationId xmlns:a16="http://schemas.microsoft.com/office/drawing/2014/main" id="{F81E4997-9177-C16B-6DE8-AC266999D2E7}"/>
              </a:ext>
            </a:extLst>
          </p:cNvPr>
          <p:cNvSpPr>
            <a:spLocks noChangeShapeType="1"/>
          </p:cNvSpPr>
          <p:nvPr/>
        </p:nvSpPr>
        <p:spPr bwMode="auto">
          <a:xfrm flipH="1">
            <a:off x="1752600" y="2514600"/>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6" name="Line 13">
            <a:extLst>
              <a:ext uri="{FF2B5EF4-FFF2-40B4-BE49-F238E27FC236}">
                <a16:creationId xmlns:a16="http://schemas.microsoft.com/office/drawing/2014/main" id="{7BB4FFA3-389F-F350-3FD0-275033005843}"/>
              </a:ext>
            </a:extLst>
          </p:cNvPr>
          <p:cNvSpPr>
            <a:spLocks noChangeShapeType="1"/>
          </p:cNvSpPr>
          <p:nvPr/>
        </p:nvSpPr>
        <p:spPr bwMode="auto">
          <a:xfrm>
            <a:off x="2590800" y="2514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7" name="Line 14">
            <a:extLst>
              <a:ext uri="{FF2B5EF4-FFF2-40B4-BE49-F238E27FC236}">
                <a16:creationId xmlns:a16="http://schemas.microsoft.com/office/drawing/2014/main" id="{9FCFCFA2-F2D5-8E0A-BC75-8A7AE503FA17}"/>
              </a:ext>
            </a:extLst>
          </p:cNvPr>
          <p:cNvSpPr>
            <a:spLocks noChangeShapeType="1"/>
          </p:cNvSpPr>
          <p:nvPr/>
        </p:nvSpPr>
        <p:spPr bwMode="auto">
          <a:xfrm>
            <a:off x="2590800" y="2514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8" name="Line 15">
            <a:extLst>
              <a:ext uri="{FF2B5EF4-FFF2-40B4-BE49-F238E27FC236}">
                <a16:creationId xmlns:a16="http://schemas.microsoft.com/office/drawing/2014/main" id="{4AAEBBDF-3B75-2947-4F44-BC187F3FA7A8}"/>
              </a:ext>
            </a:extLst>
          </p:cNvPr>
          <p:cNvSpPr>
            <a:spLocks noChangeShapeType="1"/>
          </p:cNvSpPr>
          <p:nvPr/>
        </p:nvSpPr>
        <p:spPr bwMode="auto">
          <a:xfrm>
            <a:off x="2590800" y="2514600"/>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Rectangle 17">
            <a:extLst>
              <a:ext uri="{FF2B5EF4-FFF2-40B4-BE49-F238E27FC236}">
                <a16:creationId xmlns:a16="http://schemas.microsoft.com/office/drawing/2014/main" id="{DB5D9993-6122-14B2-7471-A7BF28CCDC18}"/>
              </a:ext>
            </a:extLst>
          </p:cNvPr>
          <p:cNvSpPr txBox="1">
            <a:spLocks noChangeArrowheads="1"/>
          </p:cNvSpPr>
          <p:nvPr/>
        </p:nvSpPr>
        <p:spPr bwMode="auto">
          <a:xfrm>
            <a:off x="685800" y="3975100"/>
            <a:ext cx="8077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r>
              <a:rPr lang="en-US" altLang="zh-CN" sz="2400" i="1"/>
              <a:t>Fully-connected</a:t>
            </a:r>
            <a:r>
              <a:rPr lang="en-US" altLang="zh-CN" sz="2400"/>
              <a:t> graph</a:t>
            </a:r>
          </a:p>
          <a:p>
            <a:pPr lvl="1" eaLnBrk="1" hangingPunct="1"/>
            <a:r>
              <a:rPr lang="en-US" altLang="zh-CN" sz="2000"/>
              <a:t>node for every pixel</a:t>
            </a:r>
          </a:p>
          <a:p>
            <a:pPr lvl="1" eaLnBrk="1" hangingPunct="1"/>
            <a:r>
              <a:rPr lang="en-US" altLang="zh-CN" sz="2000"/>
              <a:t>link between </a:t>
            </a:r>
            <a:r>
              <a:rPr lang="en-US" altLang="zh-CN" sz="2000" i="1"/>
              <a:t>every</a:t>
            </a:r>
            <a:r>
              <a:rPr lang="en-US" altLang="zh-CN" sz="2000"/>
              <a:t> pair of pixels, </a:t>
            </a:r>
            <a:r>
              <a:rPr lang="en-US" altLang="zh-CN" sz="2000" b="1">
                <a:solidFill>
                  <a:srgbClr val="3333FF"/>
                </a:solidFill>
              </a:rPr>
              <a:t>p,q</a:t>
            </a:r>
          </a:p>
          <a:p>
            <a:pPr lvl="1" eaLnBrk="1" hangingPunct="1"/>
            <a:r>
              <a:rPr lang="en-US" altLang="zh-CN" sz="2000"/>
              <a:t>cost </a:t>
            </a:r>
            <a:r>
              <a:rPr lang="en-US" altLang="zh-CN" sz="2000" b="1">
                <a:solidFill>
                  <a:srgbClr val="FF0000"/>
                </a:solidFill>
              </a:rPr>
              <a:t>c</a:t>
            </a:r>
            <a:r>
              <a:rPr lang="en-US" altLang="zh-CN" sz="2000" b="1" baseline="-25000">
                <a:solidFill>
                  <a:srgbClr val="FF0000"/>
                </a:solidFill>
              </a:rPr>
              <a:t>pq</a:t>
            </a:r>
            <a:r>
              <a:rPr lang="en-US" altLang="zh-CN" sz="2000"/>
              <a:t> for each link</a:t>
            </a:r>
          </a:p>
          <a:p>
            <a:pPr lvl="2" eaLnBrk="1" hangingPunct="1"/>
            <a:r>
              <a:rPr lang="en-US" altLang="zh-CN" sz="1800" b="1">
                <a:solidFill>
                  <a:srgbClr val="FF0000"/>
                </a:solidFill>
              </a:rPr>
              <a:t>c</a:t>
            </a:r>
            <a:r>
              <a:rPr lang="en-US" altLang="zh-CN" sz="1800" b="1" baseline="-25000">
                <a:solidFill>
                  <a:srgbClr val="FF0000"/>
                </a:solidFill>
              </a:rPr>
              <a:t>pq</a:t>
            </a:r>
            <a:r>
              <a:rPr lang="en-US" altLang="zh-CN" sz="1800"/>
              <a:t> measures </a:t>
            </a:r>
            <a:r>
              <a:rPr lang="en-US" altLang="zh-CN" sz="1800" i="1"/>
              <a:t>similarity</a:t>
            </a:r>
          </a:p>
          <a:p>
            <a:pPr lvl="3" eaLnBrk="1" hangingPunct="1"/>
            <a:r>
              <a:rPr lang="en-US" altLang="zh-CN" sz="1600"/>
              <a:t>similarity is </a:t>
            </a:r>
            <a:r>
              <a:rPr lang="en-US" altLang="zh-CN" sz="1600" i="1"/>
              <a:t>inversely proportional</a:t>
            </a:r>
            <a:r>
              <a:rPr lang="en-US" altLang="zh-CN" sz="1600"/>
              <a:t> to difference in color and position</a:t>
            </a:r>
          </a:p>
        </p:txBody>
      </p:sp>
      <p:sp>
        <p:nvSpPr>
          <p:cNvPr id="54290" name="Oval 18">
            <a:extLst>
              <a:ext uri="{FF2B5EF4-FFF2-40B4-BE49-F238E27FC236}">
                <a16:creationId xmlns:a16="http://schemas.microsoft.com/office/drawing/2014/main" id="{EB6F11EB-1F40-6152-4B5A-D1ACB80FBCC2}"/>
              </a:ext>
            </a:extLst>
          </p:cNvPr>
          <p:cNvSpPr>
            <a:spLocks noChangeArrowheads="1"/>
          </p:cNvSpPr>
          <p:nvPr/>
        </p:nvSpPr>
        <p:spPr bwMode="auto">
          <a:xfrm>
            <a:off x="2520950" y="2444750"/>
            <a:ext cx="139700" cy="139700"/>
          </a:xfrm>
          <a:prstGeom prst="ellipse">
            <a:avLst/>
          </a:prstGeom>
          <a:solidFill>
            <a:schemeClr val="folHlink"/>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2400">
              <a:solidFill>
                <a:srgbClr val="000000"/>
              </a:solidFill>
              <a:latin typeface="Times New Roman" panose="02020603050405020304" pitchFamily="18" charset="0"/>
            </a:endParaRPr>
          </a:p>
        </p:txBody>
      </p:sp>
      <p:sp>
        <p:nvSpPr>
          <p:cNvPr id="54291" name="Oval 19">
            <a:extLst>
              <a:ext uri="{FF2B5EF4-FFF2-40B4-BE49-F238E27FC236}">
                <a16:creationId xmlns:a16="http://schemas.microsoft.com/office/drawing/2014/main" id="{982CCD3B-D44B-ED59-71C2-26F0EAD0E9AF}"/>
              </a:ext>
            </a:extLst>
          </p:cNvPr>
          <p:cNvSpPr>
            <a:spLocks noChangeArrowheads="1"/>
          </p:cNvSpPr>
          <p:nvPr/>
        </p:nvSpPr>
        <p:spPr bwMode="auto">
          <a:xfrm>
            <a:off x="2520950" y="1600200"/>
            <a:ext cx="139700" cy="141288"/>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4292" name="Oval 20">
            <a:extLst>
              <a:ext uri="{FF2B5EF4-FFF2-40B4-BE49-F238E27FC236}">
                <a16:creationId xmlns:a16="http://schemas.microsoft.com/office/drawing/2014/main" id="{CA81C9BE-63E3-99A5-7A45-A3A0742DDCF0}"/>
              </a:ext>
            </a:extLst>
          </p:cNvPr>
          <p:cNvSpPr>
            <a:spLocks noChangeArrowheads="1"/>
          </p:cNvSpPr>
          <p:nvPr/>
        </p:nvSpPr>
        <p:spPr bwMode="auto">
          <a:xfrm>
            <a:off x="3363913" y="2444750"/>
            <a:ext cx="141287" cy="139700"/>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4293" name="Oval 21">
            <a:extLst>
              <a:ext uri="{FF2B5EF4-FFF2-40B4-BE49-F238E27FC236}">
                <a16:creationId xmlns:a16="http://schemas.microsoft.com/office/drawing/2014/main" id="{A6327689-5A74-E04D-4EE2-865C84A3A253}"/>
              </a:ext>
            </a:extLst>
          </p:cNvPr>
          <p:cNvSpPr>
            <a:spLocks noChangeArrowheads="1"/>
          </p:cNvSpPr>
          <p:nvPr/>
        </p:nvSpPr>
        <p:spPr bwMode="auto">
          <a:xfrm>
            <a:off x="2520950" y="3287713"/>
            <a:ext cx="139700" cy="141287"/>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4294" name="Oval 22">
            <a:extLst>
              <a:ext uri="{FF2B5EF4-FFF2-40B4-BE49-F238E27FC236}">
                <a16:creationId xmlns:a16="http://schemas.microsoft.com/office/drawing/2014/main" id="{060D5A15-2F1B-36F9-6CEA-FEDFE5ABD572}"/>
              </a:ext>
            </a:extLst>
          </p:cNvPr>
          <p:cNvSpPr>
            <a:spLocks noChangeArrowheads="1"/>
          </p:cNvSpPr>
          <p:nvPr/>
        </p:nvSpPr>
        <p:spPr bwMode="auto">
          <a:xfrm>
            <a:off x="1676400" y="2444750"/>
            <a:ext cx="141288" cy="139700"/>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4295" name="Oval 23">
            <a:extLst>
              <a:ext uri="{FF2B5EF4-FFF2-40B4-BE49-F238E27FC236}">
                <a16:creationId xmlns:a16="http://schemas.microsoft.com/office/drawing/2014/main" id="{EC3A7A91-96B7-FF54-03BD-1535538B772E}"/>
              </a:ext>
            </a:extLst>
          </p:cNvPr>
          <p:cNvSpPr>
            <a:spLocks noChangeArrowheads="1"/>
          </p:cNvSpPr>
          <p:nvPr/>
        </p:nvSpPr>
        <p:spPr bwMode="auto">
          <a:xfrm>
            <a:off x="3363913" y="1600200"/>
            <a:ext cx="141287" cy="141288"/>
          </a:xfrm>
          <a:prstGeom prst="ellipse">
            <a:avLst/>
          </a:prstGeom>
          <a:solidFill>
            <a:schemeClr val="folHlink"/>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2400">
              <a:solidFill>
                <a:srgbClr val="000000"/>
              </a:solidFill>
              <a:latin typeface="Times New Roman" panose="02020603050405020304" pitchFamily="18" charset="0"/>
            </a:endParaRPr>
          </a:p>
        </p:txBody>
      </p:sp>
      <p:sp>
        <p:nvSpPr>
          <p:cNvPr id="54296" name="Oval 24">
            <a:extLst>
              <a:ext uri="{FF2B5EF4-FFF2-40B4-BE49-F238E27FC236}">
                <a16:creationId xmlns:a16="http://schemas.microsoft.com/office/drawing/2014/main" id="{29D1F5F7-E2E8-9DA4-C420-A9879ABC8B2E}"/>
              </a:ext>
            </a:extLst>
          </p:cNvPr>
          <p:cNvSpPr>
            <a:spLocks noChangeArrowheads="1"/>
          </p:cNvSpPr>
          <p:nvPr/>
        </p:nvSpPr>
        <p:spPr bwMode="auto">
          <a:xfrm>
            <a:off x="3363913" y="3287713"/>
            <a:ext cx="141287" cy="141287"/>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4297" name="Oval 25">
            <a:extLst>
              <a:ext uri="{FF2B5EF4-FFF2-40B4-BE49-F238E27FC236}">
                <a16:creationId xmlns:a16="http://schemas.microsoft.com/office/drawing/2014/main" id="{DBEBA80B-32E1-0E08-1AC2-CD51CE525B2E}"/>
              </a:ext>
            </a:extLst>
          </p:cNvPr>
          <p:cNvSpPr>
            <a:spLocks noChangeArrowheads="1"/>
          </p:cNvSpPr>
          <p:nvPr/>
        </p:nvSpPr>
        <p:spPr bwMode="auto">
          <a:xfrm>
            <a:off x="1676400" y="3287713"/>
            <a:ext cx="141288" cy="141287"/>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4298" name="Oval 26">
            <a:extLst>
              <a:ext uri="{FF2B5EF4-FFF2-40B4-BE49-F238E27FC236}">
                <a16:creationId xmlns:a16="http://schemas.microsoft.com/office/drawing/2014/main" id="{3130BF91-B242-7FBD-777B-A56A0B74306E}"/>
              </a:ext>
            </a:extLst>
          </p:cNvPr>
          <p:cNvSpPr>
            <a:spLocks noChangeArrowheads="1"/>
          </p:cNvSpPr>
          <p:nvPr/>
        </p:nvSpPr>
        <p:spPr bwMode="auto">
          <a:xfrm>
            <a:off x="1676400" y="1600200"/>
            <a:ext cx="141288" cy="141288"/>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4299" name="Text Box 27">
            <a:extLst>
              <a:ext uri="{FF2B5EF4-FFF2-40B4-BE49-F238E27FC236}">
                <a16:creationId xmlns:a16="http://schemas.microsoft.com/office/drawing/2014/main" id="{FE3621B7-6E8A-DBA6-6B8F-0EE8466D8240}"/>
              </a:ext>
            </a:extLst>
          </p:cNvPr>
          <p:cNvSpPr txBox="1">
            <a:spLocks noChangeArrowheads="1"/>
          </p:cNvSpPr>
          <p:nvPr/>
        </p:nvSpPr>
        <p:spPr bwMode="auto">
          <a:xfrm>
            <a:off x="2514600" y="24987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2000">
                <a:solidFill>
                  <a:srgbClr val="0000FF"/>
                </a:solidFill>
                <a:latin typeface="Arial" panose="020B0604020202020204" pitchFamily="34" charset="0"/>
              </a:rPr>
              <a:t>p</a:t>
            </a:r>
          </a:p>
        </p:txBody>
      </p:sp>
      <p:sp>
        <p:nvSpPr>
          <p:cNvPr id="54300" name="Text Box 28">
            <a:extLst>
              <a:ext uri="{FF2B5EF4-FFF2-40B4-BE49-F238E27FC236}">
                <a16:creationId xmlns:a16="http://schemas.microsoft.com/office/drawing/2014/main" id="{0260B5E0-C192-69BF-7E6A-EC71FEA2AF40}"/>
              </a:ext>
            </a:extLst>
          </p:cNvPr>
          <p:cNvSpPr txBox="1">
            <a:spLocks noChangeArrowheads="1"/>
          </p:cNvSpPr>
          <p:nvPr/>
        </p:nvSpPr>
        <p:spPr bwMode="auto">
          <a:xfrm>
            <a:off x="2895600" y="1965325"/>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2000" b="1">
                <a:solidFill>
                  <a:srgbClr val="FF0000"/>
                </a:solidFill>
                <a:latin typeface="Arial" panose="020B0604020202020204" pitchFamily="34" charset="0"/>
              </a:rPr>
              <a:t>C</a:t>
            </a:r>
            <a:r>
              <a:rPr lang="en-US" altLang="zh-CN" sz="2000" b="1" baseline="-25000">
                <a:solidFill>
                  <a:srgbClr val="FF0000"/>
                </a:solidFill>
                <a:latin typeface="Arial" panose="020B0604020202020204" pitchFamily="34" charset="0"/>
              </a:rPr>
              <a:t>pq</a:t>
            </a:r>
          </a:p>
        </p:txBody>
      </p:sp>
      <p:sp>
        <p:nvSpPr>
          <p:cNvPr id="54301" name="Line 29">
            <a:extLst>
              <a:ext uri="{FF2B5EF4-FFF2-40B4-BE49-F238E27FC236}">
                <a16:creationId xmlns:a16="http://schemas.microsoft.com/office/drawing/2014/main" id="{F010E9FA-2E9C-A4D2-EEF5-8A8312159F94}"/>
              </a:ext>
            </a:extLst>
          </p:cNvPr>
          <p:cNvSpPr>
            <a:spLocks noChangeShapeType="1"/>
          </p:cNvSpPr>
          <p:nvPr/>
        </p:nvSpPr>
        <p:spPr bwMode="auto">
          <a:xfrm>
            <a:off x="1752600" y="16764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2" name="Line 30">
            <a:extLst>
              <a:ext uri="{FF2B5EF4-FFF2-40B4-BE49-F238E27FC236}">
                <a16:creationId xmlns:a16="http://schemas.microsoft.com/office/drawing/2014/main" id="{F417343D-1009-0671-4D79-617B2B470F98}"/>
              </a:ext>
            </a:extLst>
          </p:cNvPr>
          <p:cNvSpPr>
            <a:spLocks noChangeShapeType="1"/>
          </p:cNvSpPr>
          <p:nvPr/>
        </p:nvSpPr>
        <p:spPr bwMode="auto">
          <a:xfrm>
            <a:off x="1752600" y="2514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3" name="Line 31">
            <a:extLst>
              <a:ext uri="{FF2B5EF4-FFF2-40B4-BE49-F238E27FC236}">
                <a16:creationId xmlns:a16="http://schemas.microsoft.com/office/drawing/2014/main" id="{63B1A614-4EAE-3A35-799A-0D521B7D8EA0}"/>
              </a:ext>
            </a:extLst>
          </p:cNvPr>
          <p:cNvSpPr>
            <a:spLocks noChangeShapeType="1"/>
          </p:cNvSpPr>
          <p:nvPr/>
        </p:nvSpPr>
        <p:spPr bwMode="auto">
          <a:xfrm>
            <a:off x="1752600" y="33528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4" name="Line 32">
            <a:extLst>
              <a:ext uri="{FF2B5EF4-FFF2-40B4-BE49-F238E27FC236}">
                <a16:creationId xmlns:a16="http://schemas.microsoft.com/office/drawing/2014/main" id="{845BE2DA-95D8-FEA4-3ECC-BBE80ECF0A86}"/>
              </a:ext>
            </a:extLst>
          </p:cNvPr>
          <p:cNvSpPr>
            <a:spLocks noChangeShapeType="1"/>
          </p:cNvSpPr>
          <p:nvPr/>
        </p:nvSpPr>
        <p:spPr bwMode="auto">
          <a:xfrm flipH="1">
            <a:off x="2590800" y="33528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5" name="Line 33">
            <a:extLst>
              <a:ext uri="{FF2B5EF4-FFF2-40B4-BE49-F238E27FC236}">
                <a16:creationId xmlns:a16="http://schemas.microsoft.com/office/drawing/2014/main" id="{6A64346E-F7C1-A1DC-6155-2909A497E249}"/>
              </a:ext>
            </a:extLst>
          </p:cNvPr>
          <p:cNvSpPr>
            <a:spLocks noChangeShapeType="1"/>
          </p:cNvSpPr>
          <p:nvPr/>
        </p:nvSpPr>
        <p:spPr bwMode="auto">
          <a:xfrm>
            <a:off x="3429000" y="2514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6" name="Line 34">
            <a:extLst>
              <a:ext uri="{FF2B5EF4-FFF2-40B4-BE49-F238E27FC236}">
                <a16:creationId xmlns:a16="http://schemas.microsoft.com/office/drawing/2014/main" id="{C2DA6AF4-DC93-9403-EEFC-E17DA5414747}"/>
              </a:ext>
            </a:extLst>
          </p:cNvPr>
          <p:cNvSpPr>
            <a:spLocks noChangeShapeType="1"/>
          </p:cNvSpPr>
          <p:nvPr/>
        </p:nvSpPr>
        <p:spPr bwMode="auto">
          <a:xfrm>
            <a:off x="1752600" y="16764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7" name="Line 35">
            <a:extLst>
              <a:ext uri="{FF2B5EF4-FFF2-40B4-BE49-F238E27FC236}">
                <a16:creationId xmlns:a16="http://schemas.microsoft.com/office/drawing/2014/main" id="{227A15D2-502E-3234-B533-8CF7A82CA016}"/>
              </a:ext>
            </a:extLst>
          </p:cNvPr>
          <p:cNvSpPr>
            <a:spLocks noChangeShapeType="1"/>
          </p:cNvSpPr>
          <p:nvPr/>
        </p:nvSpPr>
        <p:spPr bwMode="auto">
          <a:xfrm>
            <a:off x="1752600" y="1676400"/>
            <a:ext cx="83820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8" name="Line 36">
            <a:extLst>
              <a:ext uri="{FF2B5EF4-FFF2-40B4-BE49-F238E27FC236}">
                <a16:creationId xmlns:a16="http://schemas.microsoft.com/office/drawing/2014/main" id="{6EBB083A-1778-E750-5C00-8C86C35CDDA4}"/>
              </a:ext>
            </a:extLst>
          </p:cNvPr>
          <p:cNvSpPr>
            <a:spLocks noChangeShapeType="1"/>
          </p:cNvSpPr>
          <p:nvPr/>
        </p:nvSpPr>
        <p:spPr bwMode="auto">
          <a:xfrm flipH="1">
            <a:off x="1752600" y="1676400"/>
            <a:ext cx="83820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9" name="Line 37">
            <a:extLst>
              <a:ext uri="{FF2B5EF4-FFF2-40B4-BE49-F238E27FC236}">
                <a16:creationId xmlns:a16="http://schemas.microsoft.com/office/drawing/2014/main" id="{9DEC31EB-143A-CCA1-633E-CFB0C3A2391F}"/>
              </a:ext>
            </a:extLst>
          </p:cNvPr>
          <p:cNvSpPr>
            <a:spLocks noChangeShapeType="1"/>
          </p:cNvSpPr>
          <p:nvPr/>
        </p:nvSpPr>
        <p:spPr bwMode="auto">
          <a:xfrm>
            <a:off x="2590800" y="1600200"/>
            <a:ext cx="8382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0" name="Line 38">
            <a:extLst>
              <a:ext uri="{FF2B5EF4-FFF2-40B4-BE49-F238E27FC236}">
                <a16:creationId xmlns:a16="http://schemas.microsoft.com/office/drawing/2014/main" id="{C5FB3110-28B2-6792-4177-E04CD673F3DA}"/>
              </a:ext>
            </a:extLst>
          </p:cNvPr>
          <p:cNvSpPr>
            <a:spLocks noChangeShapeType="1"/>
          </p:cNvSpPr>
          <p:nvPr/>
        </p:nvSpPr>
        <p:spPr bwMode="auto">
          <a:xfrm>
            <a:off x="1752600" y="1676400"/>
            <a:ext cx="16764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1" name="Line 39">
            <a:extLst>
              <a:ext uri="{FF2B5EF4-FFF2-40B4-BE49-F238E27FC236}">
                <a16:creationId xmlns:a16="http://schemas.microsoft.com/office/drawing/2014/main" id="{50D8BEC0-92BC-B45F-52DA-9D7024E5977A}"/>
              </a:ext>
            </a:extLst>
          </p:cNvPr>
          <p:cNvSpPr>
            <a:spLocks noChangeShapeType="1"/>
          </p:cNvSpPr>
          <p:nvPr/>
        </p:nvSpPr>
        <p:spPr bwMode="auto">
          <a:xfrm flipV="1">
            <a:off x="1752600" y="2514600"/>
            <a:ext cx="16764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2" name="Line 40">
            <a:extLst>
              <a:ext uri="{FF2B5EF4-FFF2-40B4-BE49-F238E27FC236}">
                <a16:creationId xmlns:a16="http://schemas.microsoft.com/office/drawing/2014/main" id="{EFCAA23A-610E-B925-EDB3-2B835B20FF74}"/>
              </a:ext>
            </a:extLst>
          </p:cNvPr>
          <p:cNvSpPr>
            <a:spLocks noChangeShapeType="1"/>
          </p:cNvSpPr>
          <p:nvPr/>
        </p:nvSpPr>
        <p:spPr bwMode="auto">
          <a:xfrm flipH="1" flipV="1">
            <a:off x="1752600" y="2514600"/>
            <a:ext cx="16764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3" name="Line 41">
            <a:extLst>
              <a:ext uri="{FF2B5EF4-FFF2-40B4-BE49-F238E27FC236}">
                <a16:creationId xmlns:a16="http://schemas.microsoft.com/office/drawing/2014/main" id="{6140E1B0-67D2-5274-A21A-E8F2F4A4221C}"/>
              </a:ext>
            </a:extLst>
          </p:cNvPr>
          <p:cNvSpPr>
            <a:spLocks noChangeShapeType="1"/>
          </p:cNvSpPr>
          <p:nvPr/>
        </p:nvSpPr>
        <p:spPr bwMode="auto">
          <a:xfrm flipV="1">
            <a:off x="1752600" y="1676400"/>
            <a:ext cx="16764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4" name="Freeform 42">
            <a:extLst>
              <a:ext uri="{FF2B5EF4-FFF2-40B4-BE49-F238E27FC236}">
                <a16:creationId xmlns:a16="http://schemas.microsoft.com/office/drawing/2014/main" id="{0853E816-A1CE-8073-E6FA-E3923AE784E0}"/>
              </a:ext>
            </a:extLst>
          </p:cNvPr>
          <p:cNvSpPr>
            <a:spLocks/>
          </p:cNvSpPr>
          <p:nvPr/>
        </p:nvSpPr>
        <p:spPr bwMode="auto">
          <a:xfrm flipH="1">
            <a:off x="1524000" y="1676400"/>
            <a:ext cx="228600" cy="1676400"/>
          </a:xfrm>
          <a:custGeom>
            <a:avLst/>
            <a:gdLst>
              <a:gd name="T0" fmla="*/ 0 w 144"/>
              <a:gd name="T1" fmla="*/ 2147483646 h 1056"/>
              <a:gd name="T2" fmla="*/ 2147483646 w 144"/>
              <a:gd name="T3" fmla="*/ 2147483646 h 1056"/>
              <a:gd name="T4" fmla="*/ 0 w 144"/>
              <a:gd name="T5" fmla="*/ 0 h 1056"/>
              <a:gd name="T6" fmla="*/ 0 60000 65536"/>
              <a:gd name="T7" fmla="*/ 0 60000 65536"/>
              <a:gd name="T8" fmla="*/ 0 60000 65536"/>
              <a:gd name="T9" fmla="*/ 0 w 144"/>
              <a:gd name="T10" fmla="*/ 0 h 1056"/>
              <a:gd name="T11" fmla="*/ 144 w 144"/>
              <a:gd name="T12" fmla="*/ 1056 h 1056"/>
            </a:gdLst>
            <a:ahLst/>
            <a:cxnLst>
              <a:cxn ang="T6">
                <a:pos x="T0" y="T1"/>
              </a:cxn>
              <a:cxn ang="T7">
                <a:pos x="T2" y="T3"/>
              </a:cxn>
              <a:cxn ang="T8">
                <a:pos x="T4" y="T5"/>
              </a:cxn>
            </a:cxnLst>
            <a:rect l="T9" t="T10" r="T11" b="T12"/>
            <a:pathLst>
              <a:path w="144" h="1056">
                <a:moveTo>
                  <a:pt x="0" y="1056"/>
                </a:moveTo>
                <a:cubicBezTo>
                  <a:pt x="72" y="880"/>
                  <a:pt x="144" y="704"/>
                  <a:pt x="144" y="528"/>
                </a:cubicBezTo>
                <a:cubicBezTo>
                  <a:pt x="144" y="352"/>
                  <a:pt x="72" y="176"/>
                  <a:pt x="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15" name="Freeform 43">
            <a:extLst>
              <a:ext uri="{FF2B5EF4-FFF2-40B4-BE49-F238E27FC236}">
                <a16:creationId xmlns:a16="http://schemas.microsoft.com/office/drawing/2014/main" id="{751DDCF7-1B79-6486-AE61-237B1843F30F}"/>
              </a:ext>
            </a:extLst>
          </p:cNvPr>
          <p:cNvSpPr>
            <a:spLocks/>
          </p:cNvSpPr>
          <p:nvPr/>
        </p:nvSpPr>
        <p:spPr bwMode="auto">
          <a:xfrm rot="16200000" flipH="1">
            <a:off x="2476500" y="2628900"/>
            <a:ext cx="228600" cy="1676400"/>
          </a:xfrm>
          <a:custGeom>
            <a:avLst/>
            <a:gdLst>
              <a:gd name="T0" fmla="*/ 0 w 144"/>
              <a:gd name="T1" fmla="*/ 2147483646 h 1056"/>
              <a:gd name="T2" fmla="*/ 2147483646 w 144"/>
              <a:gd name="T3" fmla="*/ 2147483646 h 1056"/>
              <a:gd name="T4" fmla="*/ 0 w 144"/>
              <a:gd name="T5" fmla="*/ 0 h 1056"/>
              <a:gd name="T6" fmla="*/ 0 60000 65536"/>
              <a:gd name="T7" fmla="*/ 0 60000 65536"/>
              <a:gd name="T8" fmla="*/ 0 60000 65536"/>
              <a:gd name="T9" fmla="*/ 0 w 144"/>
              <a:gd name="T10" fmla="*/ 0 h 1056"/>
              <a:gd name="T11" fmla="*/ 144 w 144"/>
              <a:gd name="T12" fmla="*/ 1056 h 1056"/>
            </a:gdLst>
            <a:ahLst/>
            <a:cxnLst>
              <a:cxn ang="T6">
                <a:pos x="T0" y="T1"/>
              </a:cxn>
              <a:cxn ang="T7">
                <a:pos x="T2" y="T3"/>
              </a:cxn>
              <a:cxn ang="T8">
                <a:pos x="T4" y="T5"/>
              </a:cxn>
            </a:cxnLst>
            <a:rect l="T9" t="T10" r="T11" b="T12"/>
            <a:pathLst>
              <a:path w="144" h="1056">
                <a:moveTo>
                  <a:pt x="0" y="1056"/>
                </a:moveTo>
                <a:cubicBezTo>
                  <a:pt x="72" y="880"/>
                  <a:pt x="144" y="704"/>
                  <a:pt x="144" y="528"/>
                </a:cubicBezTo>
                <a:cubicBezTo>
                  <a:pt x="144" y="352"/>
                  <a:pt x="72" y="176"/>
                  <a:pt x="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54316" name="Picture 44" descr="tiger_I">
            <a:extLst>
              <a:ext uri="{FF2B5EF4-FFF2-40B4-BE49-F238E27FC236}">
                <a16:creationId xmlns:a16="http://schemas.microsoft.com/office/drawing/2014/main" id="{64E75319-2216-B5A9-2E05-DEC683077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387475"/>
            <a:ext cx="253365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317" name="Group 45">
            <a:extLst>
              <a:ext uri="{FF2B5EF4-FFF2-40B4-BE49-F238E27FC236}">
                <a16:creationId xmlns:a16="http://schemas.microsoft.com/office/drawing/2014/main" id="{1D8DFFA6-0608-95A7-83B6-EE30C6F4BC92}"/>
              </a:ext>
            </a:extLst>
          </p:cNvPr>
          <p:cNvGrpSpPr>
            <a:grpSpLocks/>
          </p:cNvGrpSpPr>
          <p:nvPr/>
        </p:nvGrpSpPr>
        <p:grpSpPr bwMode="auto">
          <a:xfrm>
            <a:off x="6191250" y="2454275"/>
            <a:ext cx="457200" cy="533400"/>
            <a:chOff x="2592" y="1488"/>
            <a:chExt cx="288" cy="336"/>
          </a:xfrm>
        </p:grpSpPr>
        <p:sp>
          <p:nvSpPr>
            <p:cNvPr id="54319" name="Rectangle 46">
              <a:extLst>
                <a:ext uri="{FF2B5EF4-FFF2-40B4-BE49-F238E27FC236}">
                  <a16:creationId xmlns:a16="http://schemas.microsoft.com/office/drawing/2014/main" id="{EA61657B-471E-6534-B7E4-0FC72BCC8242}"/>
                </a:ext>
              </a:extLst>
            </p:cNvPr>
            <p:cNvSpPr>
              <a:spLocks noChangeArrowheads="1"/>
            </p:cNvSpPr>
            <p:nvPr/>
          </p:nvSpPr>
          <p:spPr bwMode="auto">
            <a:xfrm>
              <a:off x="2592" y="1776"/>
              <a:ext cx="48" cy="48"/>
            </a:xfrm>
            <a:prstGeom prst="rect">
              <a:avLst/>
            </a:prstGeom>
            <a:solidFill>
              <a:srgbClr val="FF0000"/>
            </a:solidFill>
            <a:ln w="12700" cap="sq">
              <a:solidFill>
                <a:srgbClr val="FFFF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4320" name="Rectangle 47">
              <a:extLst>
                <a:ext uri="{FF2B5EF4-FFF2-40B4-BE49-F238E27FC236}">
                  <a16:creationId xmlns:a16="http://schemas.microsoft.com/office/drawing/2014/main" id="{7B430031-40DD-CF34-EBB2-E3D4BF2819C4}"/>
                </a:ext>
              </a:extLst>
            </p:cNvPr>
            <p:cNvSpPr>
              <a:spLocks noChangeArrowheads="1"/>
            </p:cNvSpPr>
            <p:nvPr/>
          </p:nvSpPr>
          <p:spPr bwMode="auto">
            <a:xfrm>
              <a:off x="2832" y="1488"/>
              <a:ext cx="48" cy="48"/>
            </a:xfrm>
            <a:prstGeom prst="rect">
              <a:avLst/>
            </a:prstGeom>
            <a:solidFill>
              <a:srgbClr val="FF0000"/>
            </a:solidFill>
            <a:ln w="12700" cap="sq">
              <a:solidFill>
                <a:srgbClr val="FFFF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cxnSp>
          <p:nvCxnSpPr>
            <p:cNvPr id="54321" name="AutoShape 48">
              <a:extLst>
                <a:ext uri="{FF2B5EF4-FFF2-40B4-BE49-F238E27FC236}">
                  <a16:creationId xmlns:a16="http://schemas.microsoft.com/office/drawing/2014/main" id="{C6A05D68-A7C8-C489-31EE-34331EDA1F21}"/>
                </a:ext>
              </a:extLst>
            </p:cNvPr>
            <p:cNvCxnSpPr>
              <a:cxnSpLocks noChangeShapeType="1"/>
              <a:stCxn id="54319" idx="0"/>
              <a:endCxn id="54320" idx="1"/>
            </p:cNvCxnSpPr>
            <p:nvPr/>
          </p:nvCxnSpPr>
          <p:spPr bwMode="auto">
            <a:xfrm flipV="1">
              <a:off x="2616" y="1512"/>
              <a:ext cx="216" cy="264"/>
            </a:xfrm>
            <a:prstGeom prst="straightConnector1">
              <a:avLst/>
            </a:prstGeom>
            <a:noFill/>
            <a:ln w="28575" cap="sq">
              <a:solidFill>
                <a:srgbClr val="FFFF00"/>
              </a:solidFill>
              <a:round/>
              <a:headEnd type="none" w="sm" len="sm"/>
              <a:tailEnd type="none" w="sm" len="sm"/>
            </a:ln>
            <a:extLst>
              <a:ext uri="{909E8E84-426E-40DD-AFC4-6F175D3DCCD1}">
                <a14:hiddenFill xmlns:a14="http://schemas.microsoft.com/office/drawing/2010/main">
                  <a:noFill/>
                </a14:hiddenFill>
              </a:ext>
            </a:extLst>
          </p:spPr>
        </p:cxnSp>
      </p:grpSp>
      <p:sp>
        <p:nvSpPr>
          <p:cNvPr id="54318" name="Text Box 49">
            <a:extLst>
              <a:ext uri="{FF2B5EF4-FFF2-40B4-BE49-F238E27FC236}">
                <a16:creationId xmlns:a16="http://schemas.microsoft.com/office/drawing/2014/main" id="{D578F0C8-74DA-CD76-EF03-7992095482F3}"/>
              </a:ext>
            </a:extLst>
          </p:cNvPr>
          <p:cNvSpPr txBox="1">
            <a:spLocks noChangeArrowheads="1"/>
          </p:cNvSpPr>
          <p:nvPr/>
        </p:nvSpPr>
        <p:spPr bwMode="auto">
          <a:xfrm>
            <a:off x="6343650" y="25400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zh-CN" sz="2400">
                <a:solidFill>
                  <a:srgbClr val="FFFF00"/>
                </a:solidFill>
                <a:latin typeface="Comic Sans MS" panose="030F0902030302020204" pitchFamily="66" charset="0"/>
              </a:rPr>
              <a:t>c</a:t>
            </a:r>
            <a:endParaRPr lang="en-US" altLang="zh-CN" sz="1800">
              <a:solidFill>
                <a:srgbClr val="FFFF00"/>
              </a:solidFill>
              <a:latin typeface="Comic Sans MS" panose="030F0902030302020204" pitchFamily="66"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animEffect transition="in" filter="fade">
                                      <p:cBhvr>
                                        <p:cTn id="7" dur="500"/>
                                        <p:tgtEl>
                                          <p:spTgt spid="18">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3" end="3"/>
                                            </p:txEl>
                                          </p:spTgt>
                                        </p:tgtEl>
                                        <p:attrNameLst>
                                          <p:attrName>style.visibility</p:attrName>
                                        </p:attrNameLst>
                                      </p:cBhvr>
                                      <p:to>
                                        <p:strVal val="visible"/>
                                      </p:to>
                                    </p:set>
                                    <p:animEffect transition="in" filter="fade">
                                      <p:cBhvr>
                                        <p:cTn id="12" dur="500"/>
                                        <p:tgtEl>
                                          <p:spTgt spid="18">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animEffect transition="in" filter="fade">
                                      <p:cBhvr>
                                        <p:cTn id="15" dur="500"/>
                                        <p:tgtEl>
                                          <p:spTgt spid="18">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xEl>
                                              <p:pRg st="5" end="5"/>
                                            </p:txEl>
                                          </p:spTgt>
                                        </p:tgtEl>
                                        <p:attrNameLst>
                                          <p:attrName>style.visibility</p:attrName>
                                        </p:attrNameLst>
                                      </p:cBhvr>
                                      <p:to>
                                        <p:strVal val="visible"/>
                                      </p:to>
                                    </p:set>
                                    <p:animEffect transition="in" filter="fade">
                                      <p:cBhvr>
                                        <p:cTn id="18"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2">
            <a:extLst>
              <a:ext uri="{FF2B5EF4-FFF2-40B4-BE49-F238E27FC236}">
                <a16:creationId xmlns:a16="http://schemas.microsoft.com/office/drawing/2014/main" id="{AFB47328-944E-E981-70D4-CACC8D54888A}"/>
              </a:ext>
            </a:extLst>
          </p:cNvPr>
          <p:cNvSpPr>
            <a:spLocks noGrp="1" noChangeArrowheads="1"/>
          </p:cNvSpPr>
          <p:nvPr>
            <p:ph type="title"/>
          </p:nvPr>
        </p:nvSpPr>
        <p:spPr/>
        <p:txBody>
          <a:bodyPr/>
          <a:lstStyle/>
          <a:p>
            <a:pPr eaLnBrk="1" hangingPunct="1"/>
            <a:r>
              <a:rPr lang="en-US" altLang="zh-CN"/>
              <a:t>Segmentation by Graph Cuts</a:t>
            </a:r>
            <a:endParaRPr lang="zh-CN" altLang="en-US"/>
          </a:p>
        </p:txBody>
      </p:sp>
      <p:sp>
        <p:nvSpPr>
          <p:cNvPr id="56323" name="Line 2">
            <a:extLst>
              <a:ext uri="{FF2B5EF4-FFF2-40B4-BE49-F238E27FC236}">
                <a16:creationId xmlns:a16="http://schemas.microsoft.com/office/drawing/2014/main" id="{6E3E5839-411B-644A-4A40-553CC8D0902B}"/>
              </a:ext>
            </a:extLst>
          </p:cNvPr>
          <p:cNvSpPr>
            <a:spLocks noChangeShapeType="1"/>
          </p:cNvSpPr>
          <p:nvPr/>
        </p:nvSpPr>
        <p:spPr bwMode="auto">
          <a:xfrm flipV="1">
            <a:off x="2590800" y="1676400"/>
            <a:ext cx="8382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4" name="Line 3">
            <a:extLst>
              <a:ext uri="{FF2B5EF4-FFF2-40B4-BE49-F238E27FC236}">
                <a16:creationId xmlns:a16="http://schemas.microsoft.com/office/drawing/2014/main" id="{04B8E098-BC9E-8B36-6514-7D9F70FD93AC}"/>
              </a:ext>
            </a:extLst>
          </p:cNvPr>
          <p:cNvSpPr>
            <a:spLocks noChangeShapeType="1"/>
          </p:cNvSpPr>
          <p:nvPr/>
        </p:nvSpPr>
        <p:spPr bwMode="auto">
          <a:xfrm>
            <a:off x="3429000" y="16764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5" name="Line 4">
            <a:extLst>
              <a:ext uri="{FF2B5EF4-FFF2-40B4-BE49-F238E27FC236}">
                <a16:creationId xmlns:a16="http://schemas.microsoft.com/office/drawing/2014/main" id="{3B98845B-E8D7-D495-2E24-3F4C1665FED1}"/>
              </a:ext>
            </a:extLst>
          </p:cNvPr>
          <p:cNvSpPr>
            <a:spLocks noChangeShapeType="1"/>
          </p:cNvSpPr>
          <p:nvPr/>
        </p:nvSpPr>
        <p:spPr bwMode="auto">
          <a:xfrm flipV="1">
            <a:off x="2590800" y="1676400"/>
            <a:ext cx="83820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6" name="Line 5">
            <a:extLst>
              <a:ext uri="{FF2B5EF4-FFF2-40B4-BE49-F238E27FC236}">
                <a16:creationId xmlns:a16="http://schemas.microsoft.com/office/drawing/2014/main" id="{9E77769D-20A9-E400-09D6-0DC2A3DA2C66}"/>
              </a:ext>
            </a:extLst>
          </p:cNvPr>
          <p:cNvSpPr>
            <a:spLocks noChangeShapeType="1"/>
          </p:cNvSpPr>
          <p:nvPr/>
        </p:nvSpPr>
        <p:spPr bwMode="auto">
          <a:xfrm>
            <a:off x="2590800" y="2514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7" name="Line 6">
            <a:extLst>
              <a:ext uri="{FF2B5EF4-FFF2-40B4-BE49-F238E27FC236}">
                <a16:creationId xmlns:a16="http://schemas.microsoft.com/office/drawing/2014/main" id="{C9117052-5210-1952-38AD-8E267CEBCC50}"/>
              </a:ext>
            </a:extLst>
          </p:cNvPr>
          <p:cNvSpPr>
            <a:spLocks noChangeShapeType="1"/>
          </p:cNvSpPr>
          <p:nvPr/>
        </p:nvSpPr>
        <p:spPr bwMode="auto">
          <a:xfrm>
            <a:off x="2590800" y="2514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8" name="Rectangle 8">
            <a:extLst>
              <a:ext uri="{FF2B5EF4-FFF2-40B4-BE49-F238E27FC236}">
                <a16:creationId xmlns:a16="http://schemas.microsoft.com/office/drawing/2014/main" id="{444F7072-9B3C-FF24-7B65-2080F06F6145}"/>
              </a:ext>
            </a:extLst>
          </p:cNvPr>
          <p:cNvSpPr txBox="1">
            <a:spLocks noChangeArrowheads="1"/>
          </p:cNvSpPr>
          <p:nvPr/>
        </p:nvSpPr>
        <p:spPr bwMode="auto">
          <a:xfrm>
            <a:off x="685800" y="4267200"/>
            <a:ext cx="7848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r>
              <a:rPr lang="en-US" altLang="zh-CN" sz="2400"/>
              <a:t>Break Graph into Segments</a:t>
            </a:r>
          </a:p>
          <a:p>
            <a:pPr lvl="1" eaLnBrk="1" hangingPunct="1"/>
            <a:r>
              <a:rPr lang="en-US" altLang="zh-CN" sz="2000"/>
              <a:t>Delete links that cross between segments</a:t>
            </a:r>
          </a:p>
          <a:p>
            <a:pPr lvl="1" eaLnBrk="1" hangingPunct="1"/>
            <a:r>
              <a:rPr lang="en-US" altLang="zh-CN" sz="2000"/>
              <a:t>Easiest to break links that have low cost (similarity)</a:t>
            </a:r>
          </a:p>
          <a:p>
            <a:pPr lvl="2" eaLnBrk="1" hangingPunct="1"/>
            <a:r>
              <a:rPr lang="en-US" altLang="zh-CN" sz="1800"/>
              <a:t>similar pixels should be in the same segments</a:t>
            </a:r>
          </a:p>
          <a:p>
            <a:pPr lvl="2" eaLnBrk="1" hangingPunct="1"/>
            <a:r>
              <a:rPr lang="en-US" altLang="zh-CN" sz="1800"/>
              <a:t>dissimilar pixels should be in different segments</a:t>
            </a:r>
          </a:p>
        </p:txBody>
      </p:sp>
      <p:sp>
        <p:nvSpPr>
          <p:cNvPr id="56329" name="Oval 9">
            <a:extLst>
              <a:ext uri="{FF2B5EF4-FFF2-40B4-BE49-F238E27FC236}">
                <a16:creationId xmlns:a16="http://schemas.microsoft.com/office/drawing/2014/main" id="{A011C09A-EF92-DCB1-E82C-4A84D08CB83C}"/>
              </a:ext>
            </a:extLst>
          </p:cNvPr>
          <p:cNvSpPr>
            <a:spLocks noChangeArrowheads="1"/>
          </p:cNvSpPr>
          <p:nvPr/>
        </p:nvSpPr>
        <p:spPr bwMode="auto">
          <a:xfrm>
            <a:off x="2520950" y="2444750"/>
            <a:ext cx="139700" cy="13970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2400">
              <a:solidFill>
                <a:srgbClr val="000000"/>
              </a:solidFill>
              <a:latin typeface="Times New Roman" panose="02020603050405020304" pitchFamily="18" charset="0"/>
            </a:endParaRPr>
          </a:p>
        </p:txBody>
      </p:sp>
      <p:sp>
        <p:nvSpPr>
          <p:cNvPr id="56330" name="Oval 10">
            <a:extLst>
              <a:ext uri="{FF2B5EF4-FFF2-40B4-BE49-F238E27FC236}">
                <a16:creationId xmlns:a16="http://schemas.microsoft.com/office/drawing/2014/main" id="{4A951C47-BDA2-EFA8-F3F9-B613D1C93B24}"/>
              </a:ext>
            </a:extLst>
          </p:cNvPr>
          <p:cNvSpPr>
            <a:spLocks noChangeArrowheads="1"/>
          </p:cNvSpPr>
          <p:nvPr/>
        </p:nvSpPr>
        <p:spPr bwMode="auto">
          <a:xfrm>
            <a:off x="2520950" y="1600200"/>
            <a:ext cx="139700" cy="141288"/>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6331" name="Oval 11">
            <a:extLst>
              <a:ext uri="{FF2B5EF4-FFF2-40B4-BE49-F238E27FC236}">
                <a16:creationId xmlns:a16="http://schemas.microsoft.com/office/drawing/2014/main" id="{07D3BA46-ED0E-F5AE-5405-84A101AD9EF5}"/>
              </a:ext>
            </a:extLst>
          </p:cNvPr>
          <p:cNvSpPr>
            <a:spLocks noChangeArrowheads="1"/>
          </p:cNvSpPr>
          <p:nvPr/>
        </p:nvSpPr>
        <p:spPr bwMode="auto">
          <a:xfrm>
            <a:off x="3363913" y="2444750"/>
            <a:ext cx="141287" cy="139700"/>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6332" name="Oval 12">
            <a:extLst>
              <a:ext uri="{FF2B5EF4-FFF2-40B4-BE49-F238E27FC236}">
                <a16:creationId xmlns:a16="http://schemas.microsoft.com/office/drawing/2014/main" id="{36B1FFC7-3157-6168-A1DA-32742CA636F8}"/>
              </a:ext>
            </a:extLst>
          </p:cNvPr>
          <p:cNvSpPr>
            <a:spLocks noChangeArrowheads="1"/>
          </p:cNvSpPr>
          <p:nvPr/>
        </p:nvSpPr>
        <p:spPr bwMode="auto">
          <a:xfrm>
            <a:off x="2520950" y="3287713"/>
            <a:ext cx="139700" cy="141287"/>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6333" name="Oval 13">
            <a:extLst>
              <a:ext uri="{FF2B5EF4-FFF2-40B4-BE49-F238E27FC236}">
                <a16:creationId xmlns:a16="http://schemas.microsoft.com/office/drawing/2014/main" id="{D950D939-2115-F02C-2BBF-44E4A6760B16}"/>
              </a:ext>
            </a:extLst>
          </p:cNvPr>
          <p:cNvSpPr>
            <a:spLocks noChangeArrowheads="1"/>
          </p:cNvSpPr>
          <p:nvPr/>
        </p:nvSpPr>
        <p:spPr bwMode="auto">
          <a:xfrm>
            <a:off x="1676400" y="2444750"/>
            <a:ext cx="141288" cy="139700"/>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6334" name="Oval 14">
            <a:extLst>
              <a:ext uri="{FF2B5EF4-FFF2-40B4-BE49-F238E27FC236}">
                <a16:creationId xmlns:a16="http://schemas.microsoft.com/office/drawing/2014/main" id="{DAA88DBD-6DC3-D362-6D79-4C0B337F1316}"/>
              </a:ext>
            </a:extLst>
          </p:cNvPr>
          <p:cNvSpPr>
            <a:spLocks noChangeArrowheads="1"/>
          </p:cNvSpPr>
          <p:nvPr/>
        </p:nvSpPr>
        <p:spPr bwMode="auto">
          <a:xfrm>
            <a:off x="3363913" y="1600200"/>
            <a:ext cx="141287" cy="141288"/>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2400">
              <a:solidFill>
                <a:srgbClr val="000000"/>
              </a:solidFill>
              <a:latin typeface="Times New Roman" panose="02020603050405020304" pitchFamily="18" charset="0"/>
            </a:endParaRPr>
          </a:p>
        </p:txBody>
      </p:sp>
      <p:sp>
        <p:nvSpPr>
          <p:cNvPr id="56335" name="Oval 15">
            <a:extLst>
              <a:ext uri="{FF2B5EF4-FFF2-40B4-BE49-F238E27FC236}">
                <a16:creationId xmlns:a16="http://schemas.microsoft.com/office/drawing/2014/main" id="{708A09B1-2FC4-B688-A988-C70B9587904C}"/>
              </a:ext>
            </a:extLst>
          </p:cNvPr>
          <p:cNvSpPr>
            <a:spLocks noChangeArrowheads="1"/>
          </p:cNvSpPr>
          <p:nvPr/>
        </p:nvSpPr>
        <p:spPr bwMode="auto">
          <a:xfrm>
            <a:off x="3363913" y="3287713"/>
            <a:ext cx="141287" cy="141287"/>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6336" name="Oval 16">
            <a:extLst>
              <a:ext uri="{FF2B5EF4-FFF2-40B4-BE49-F238E27FC236}">
                <a16:creationId xmlns:a16="http://schemas.microsoft.com/office/drawing/2014/main" id="{25DEFAB3-4731-05EF-94EC-8254A25A8B0A}"/>
              </a:ext>
            </a:extLst>
          </p:cNvPr>
          <p:cNvSpPr>
            <a:spLocks noChangeArrowheads="1"/>
          </p:cNvSpPr>
          <p:nvPr/>
        </p:nvSpPr>
        <p:spPr bwMode="auto">
          <a:xfrm>
            <a:off x="1676400" y="3287713"/>
            <a:ext cx="141288" cy="141287"/>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6337" name="Oval 17">
            <a:extLst>
              <a:ext uri="{FF2B5EF4-FFF2-40B4-BE49-F238E27FC236}">
                <a16:creationId xmlns:a16="http://schemas.microsoft.com/office/drawing/2014/main" id="{EEEF3553-B5A6-8D2B-757C-E167B4BCA6F8}"/>
              </a:ext>
            </a:extLst>
          </p:cNvPr>
          <p:cNvSpPr>
            <a:spLocks noChangeArrowheads="1"/>
          </p:cNvSpPr>
          <p:nvPr/>
        </p:nvSpPr>
        <p:spPr bwMode="auto">
          <a:xfrm>
            <a:off x="1676400" y="1600200"/>
            <a:ext cx="141288" cy="141288"/>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6338" name="Line 18">
            <a:extLst>
              <a:ext uri="{FF2B5EF4-FFF2-40B4-BE49-F238E27FC236}">
                <a16:creationId xmlns:a16="http://schemas.microsoft.com/office/drawing/2014/main" id="{1BEB6BD3-4D64-9568-8298-EB8BD89CBDF2}"/>
              </a:ext>
            </a:extLst>
          </p:cNvPr>
          <p:cNvSpPr>
            <a:spLocks noChangeShapeType="1"/>
          </p:cNvSpPr>
          <p:nvPr/>
        </p:nvSpPr>
        <p:spPr bwMode="auto">
          <a:xfrm>
            <a:off x="1752600" y="16764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9" name="Line 19">
            <a:extLst>
              <a:ext uri="{FF2B5EF4-FFF2-40B4-BE49-F238E27FC236}">
                <a16:creationId xmlns:a16="http://schemas.microsoft.com/office/drawing/2014/main" id="{8FCCDA2D-D074-30A1-DA50-329B28B24887}"/>
              </a:ext>
            </a:extLst>
          </p:cNvPr>
          <p:cNvSpPr>
            <a:spLocks noChangeShapeType="1"/>
          </p:cNvSpPr>
          <p:nvPr/>
        </p:nvSpPr>
        <p:spPr bwMode="auto">
          <a:xfrm>
            <a:off x="1752600" y="2514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0" name="Line 20">
            <a:extLst>
              <a:ext uri="{FF2B5EF4-FFF2-40B4-BE49-F238E27FC236}">
                <a16:creationId xmlns:a16="http://schemas.microsoft.com/office/drawing/2014/main" id="{E08C27AE-B5B5-A455-440F-1FB8D7B8AF70}"/>
              </a:ext>
            </a:extLst>
          </p:cNvPr>
          <p:cNvSpPr>
            <a:spLocks noChangeShapeType="1"/>
          </p:cNvSpPr>
          <p:nvPr/>
        </p:nvSpPr>
        <p:spPr bwMode="auto">
          <a:xfrm>
            <a:off x="1752600" y="16764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1" name="Line 21">
            <a:extLst>
              <a:ext uri="{FF2B5EF4-FFF2-40B4-BE49-F238E27FC236}">
                <a16:creationId xmlns:a16="http://schemas.microsoft.com/office/drawing/2014/main" id="{0F5A8A58-115F-C8FC-F3F9-8F67F9D9BFDA}"/>
              </a:ext>
            </a:extLst>
          </p:cNvPr>
          <p:cNvSpPr>
            <a:spLocks noChangeShapeType="1"/>
          </p:cNvSpPr>
          <p:nvPr/>
        </p:nvSpPr>
        <p:spPr bwMode="auto">
          <a:xfrm flipH="1">
            <a:off x="1752600" y="1676400"/>
            <a:ext cx="83820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2" name="Freeform 22">
            <a:extLst>
              <a:ext uri="{FF2B5EF4-FFF2-40B4-BE49-F238E27FC236}">
                <a16:creationId xmlns:a16="http://schemas.microsoft.com/office/drawing/2014/main" id="{2D09E47B-E1AD-F2EA-A406-E35BFFA69E2B}"/>
              </a:ext>
            </a:extLst>
          </p:cNvPr>
          <p:cNvSpPr>
            <a:spLocks/>
          </p:cNvSpPr>
          <p:nvPr/>
        </p:nvSpPr>
        <p:spPr bwMode="auto">
          <a:xfrm flipH="1">
            <a:off x="1524000" y="1676400"/>
            <a:ext cx="228600" cy="1676400"/>
          </a:xfrm>
          <a:custGeom>
            <a:avLst/>
            <a:gdLst>
              <a:gd name="T0" fmla="*/ 0 w 144"/>
              <a:gd name="T1" fmla="*/ 2147483646 h 1056"/>
              <a:gd name="T2" fmla="*/ 2147483646 w 144"/>
              <a:gd name="T3" fmla="*/ 2147483646 h 1056"/>
              <a:gd name="T4" fmla="*/ 0 w 144"/>
              <a:gd name="T5" fmla="*/ 0 h 1056"/>
              <a:gd name="T6" fmla="*/ 0 60000 65536"/>
              <a:gd name="T7" fmla="*/ 0 60000 65536"/>
              <a:gd name="T8" fmla="*/ 0 60000 65536"/>
              <a:gd name="T9" fmla="*/ 0 w 144"/>
              <a:gd name="T10" fmla="*/ 0 h 1056"/>
              <a:gd name="T11" fmla="*/ 144 w 144"/>
              <a:gd name="T12" fmla="*/ 1056 h 1056"/>
            </a:gdLst>
            <a:ahLst/>
            <a:cxnLst>
              <a:cxn ang="T6">
                <a:pos x="T0" y="T1"/>
              </a:cxn>
              <a:cxn ang="T7">
                <a:pos x="T2" y="T3"/>
              </a:cxn>
              <a:cxn ang="T8">
                <a:pos x="T4" y="T5"/>
              </a:cxn>
            </a:cxnLst>
            <a:rect l="T9" t="T10" r="T11" b="T12"/>
            <a:pathLst>
              <a:path w="144" h="1056">
                <a:moveTo>
                  <a:pt x="0" y="1056"/>
                </a:moveTo>
                <a:cubicBezTo>
                  <a:pt x="72" y="880"/>
                  <a:pt x="144" y="704"/>
                  <a:pt x="144" y="528"/>
                </a:cubicBezTo>
                <a:cubicBezTo>
                  <a:pt x="144" y="352"/>
                  <a:pt x="72" y="176"/>
                  <a:pt x="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6343" name="Group 23">
            <a:extLst>
              <a:ext uri="{FF2B5EF4-FFF2-40B4-BE49-F238E27FC236}">
                <a16:creationId xmlns:a16="http://schemas.microsoft.com/office/drawing/2014/main" id="{9F0013EE-CE46-27B3-9634-EAD12F7E19C7}"/>
              </a:ext>
            </a:extLst>
          </p:cNvPr>
          <p:cNvGrpSpPr>
            <a:grpSpLocks/>
          </p:cNvGrpSpPr>
          <p:nvPr/>
        </p:nvGrpSpPr>
        <p:grpSpPr bwMode="auto">
          <a:xfrm>
            <a:off x="5507038" y="1358900"/>
            <a:ext cx="2541587" cy="3362325"/>
            <a:chOff x="3595" y="714"/>
            <a:chExt cx="1601" cy="2118"/>
          </a:xfrm>
        </p:grpSpPr>
        <p:pic>
          <p:nvPicPr>
            <p:cNvPr id="56349" name="Picture 24" descr="tiger_I">
              <a:extLst>
                <a:ext uri="{FF2B5EF4-FFF2-40B4-BE49-F238E27FC236}">
                  <a16:creationId xmlns:a16="http://schemas.microsoft.com/office/drawing/2014/main" id="{297DAED4-17A1-B07C-B041-7BB00B256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 y="714"/>
              <a:ext cx="1596" cy="2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50" name="Rectangle 25">
              <a:extLst>
                <a:ext uri="{FF2B5EF4-FFF2-40B4-BE49-F238E27FC236}">
                  <a16:creationId xmlns:a16="http://schemas.microsoft.com/office/drawing/2014/main" id="{8831EA7D-BA5D-FD8F-A455-5204F312330A}"/>
                </a:ext>
              </a:extLst>
            </p:cNvPr>
            <p:cNvSpPr>
              <a:spLocks noChangeArrowheads="1"/>
            </p:cNvSpPr>
            <p:nvPr/>
          </p:nvSpPr>
          <p:spPr bwMode="auto">
            <a:xfrm>
              <a:off x="3595" y="714"/>
              <a:ext cx="1584"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6351" name="Freeform 26">
              <a:extLst>
                <a:ext uri="{FF2B5EF4-FFF2-40B4-BE49-F238E27FC236}">
                  <a16:creationId xmlns:a16="http://schemas.microsoft.com/office/drawing/2014/main" id="{A7DA638E-26C5-0DB0-5F55-CA7589B0D8B5}"/>
                </a:ext>
              </a:extLst>
            </p:cNvPr>
            <p:cNvSpPr>
              <a:spLocks/>
            </p:cNvSpPr>
            <p:nvPr/>
          </p:nvSpPr>
          <p:spPr bwMode="auto">
            <a:xfrm>
              <a:off x="3749" y="806"/>
              <a:ext cx="919" cy="1863"/>
            </a:xfrm>
            <a:custGeom>
              <a:avLst/>
              <a:gdLst>
                <a:gd name="T0" fmla="*/ 6 w 919"/>
                <a:gd name="T1" fmla="*/ 0 h 1863"/>
                <a:gd name="T2" fmla="*/ 128 w 919"/>
                <a:gd name="T3" fmla="*/ 58 h 1863"/>
                <a:gd name="T4" fmla="*/ 235 w 919"/>
                <a:gd name="T5" fmla="*/ 85 h 1863"/>
                <a:gd name="T6" fmla="*/ 314 w 919"/>
                <a:gd name="T7" fmla="*/ 175 h 1863"/>
                <a:gd name="T8" fmla="*/ 325 w 919"/>
                <a:gd name="T9" fmla="*/ 191 h 1863"/>
                <a:gd name="T10" fmla="*/ 335 w 919"/>
                <a:gd name="T11" fmla="*/ 207 h 1863"/>
                <a:gd name="T12" fmla="*/ 346 w 919"/>
                <a:gd name="T13" fmla="*/ 223 h 1863"/>
                <a:gd name="T14" fmla="*/ 309 w 919"/>
                <a:gd name="T15" fmla="*/ 536 h 1863"/>
                <a:gd name="T16" fmla="*/ 288 w 919"/>
                <a:gd name="T17" fmla="*/ 584 h 1863"/>
                <a:gd name="T18" fmla="*/ 266 w 919"/>
                <a:gd name="T19" fmla="*/ 616 h 1863"/>
                <a:gd name="T20" fmla="*/ 224 w 919"/>
                <a:gd name="T21" fmla="*/ 711 h 1863"/>
                <a:gd name="T22" fmla="*/ 219 w 919"/>
                <a:gd name="T23" fmla="*/ 918 h 1863"/>
                <a:gd name="T24" fmla="*/ 245 w 919"/>
                <a:gd name="T25" fmla="*/ 966 h 1863"/>
                <a:gd name="T26" fmla="*/ 288 w 919"/>
                <a:gd name="T27" fmla="*/ 1062 h 1863"/>
                <a:gd name="T28" fmla="*/ 282 w 919"/>
                <a:gd name="T29" fmla="*/ 1194 h 1863"/>
                <a:gd name="T30" fmla="*/ 203 w 919"/>
                <a:gd name="T31" fmla="*/ 1232 h 1863"/>
                <a:gd name="T32" fmla="*/ 187 w 919"/>
                <a:gd name="T33" fmla="*/ 1264 h 1863"/>
                <a:gd name="T34" fmla="*/ 245 w 919"/>
                <a:gd name="T35" fmla="*/ 1279 h 1863"/>
                <a:gd name="T36" fmla="*/ 404 w 919"/>
                <a:gd name="T37" fmla="*/ 1274 h 1863"/>
                <a:gd name="T38" fmla="*/ 426 w 919"/>
                <a:gd name="T39" fmla="*/ 1242 h 1863"/>
                <a:gd name="T40" fmla="*/ 415 w 919"/>
                <a:gd name="T41" fmla="*/ 1051 h 1863"/>
                <a:gd name="T42" fmla="*/ 458 w 919"/>
                <a:gd name="T43" fmla="*/ 1072 h 1863"/>
                <a:gd name="T44" fmla="*/ 489 w 919"/>
                <a:gd name="T45" fmla="*/ 1152 h 1863"/>
                <a:gd name="T46" fmla="*/ 532 w 919"/>
                <a:gd name="T47" fmla="*/ 1189 h 1863"/>
                <a:gd name="T48" fmla="*/ 558 w 919"/>
                <a:gd name="T49" fmla="*/ 1237 h 1863"/>
                <a:gd name="T50" fmla="*/ 558 w 919"/>
                <a:gd name="T51" fmla="*/ 1237 h 1863"/>
                <a:gd name="T52" fmla="*/ 574 w 919"/>
                <a:gd name="T53" fmla="*/ 1301 h 1863"/>
                <a:gd name="T54" fmla="*/ 590 w 919"/>
                <a:gd name="T55" fmla="*/ 1423 h 1863"/>
                <a:gd name="T56" fmla="*/ 601 w 919"/>
                <a:gd name="T57" fmla="*/ 1455 h 1863"/>
                <a:gd name="T58" fmla="*/ 622 w 919"/>
                <a:gd name="T59" fmla="*/ 1486 h 1863"/>
                <a:gd name="T60" fmla="*/ 654 w 919"/>
                <a:gd name="T61" fmla="*/ 1550 h 1863"/>
                <a:gd name="T62" fmla="*/ 686 w 919"/>
                <a:gd name="T63" fmla="*/ 1614 h 1863"/>
                <a:gd name="T64" fmla="*/ 712 w 919"/>
                <a:gd name="T65" fmla="*/ 1662 h 1863"/>
                <a:gd name="T66" fmla="*/ 723 w 919"/>
                <a:gd name="T67" fmla="*/ 1678 h 1863"/>
                <a:gd name="T68" fmla="*/ 760 w 919"/>
                <a:gd name="T69" fmla="*/ 1741 h 1863"/>
                <a:gd name="T70" fmla="*/ 882 w 919"/>
                <a:gd name="T71" fmla="*/ 1863 h 1863"/>
                <a:gd name="T72" fmla="*/ 909 w 919"/>
                <a:gd name="T73" fmla="*/ 1752 h 18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19"/>
                <a:gd name="T112" fmla="*/ 0 h 1863"/>
                <a:gd name="T113" fmla="*/ 919 w 919"/>
                <a:gd name="T114" fmla="*/ 1863 h 18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19" h="1863">
                  <a:moveTo>
                    <a:pt x="6" y="0"/>
                  </a:moveTo>
                  <a:cubicBezTo>
                    <a:pt x="34" y="74"/>
                    <a:pt x="0" y="52"/>
                    <a:pt x="128" y="58"/>
                  </a:cubicBezTo>
                  <a:cubicBezTo>
                    <a:pt x="167" y="63"/>
                    <a:pt x="199" y="74"/>
                    <a:pt x="235" y="85"/>
                  </a:cubicBezTo>
                  <a:cubicBezTo>
                    <a:pt x="268" y="107"/>
                    <a:pt x="292" y="142"/>
                    <a:pt x="314" y="175"/>
                  </a:cubicBezTo>
                  <a:cubicBezTo>
                    <a:pt x="318" y="180"/>
                    <a:pt x="321" y="186"/>
                    <a:pt x="325" y="191"/>
                  </a:cubicBezTo>
                  <a:cubicBezTo>
                    <a:pt x="328" y="196"/>
                    <a:pt x="332" y="202"/>
                    <a:pt x="335" y="207"/>
                  </a:cubicBezTo>
                  <a:cubicBezTo>
                    <a:pt x="339" y="212"/>
                    <a:pt x="346" y="223"/>
                    <a:pt x="346" y="223"/>
                  </a:cubicBezTo>
                  <a:cubicBezTo>
                    <a:pt x="380" y="331"/>
                    <a:pt x="371" y="445"/>
                    <a:pt x="309" y="536"/>
                  </a:cubicBezTo>
                  <a:cubicBezTo>
                    <a:pt x="304" y="552"/>
                    <a:pt x="296" y="570"/>
                    <a:pt x="288" y="584"/>
                  </a:cubicBezTo>
                  <a:cubicBezTo>
                    <a:pt x="282" y="595"/>
                    <a:pt x="266" y="616"/>
                    <a:pt x="266" y="616"/>
                  </a:cubicBezTo>
                  <a:cubicBezTo>
                    <a:pt x="256" y="649"/>
                    <a:pt x="235" y="677"/>
                    <a:pt x="224" y="711"/>
                  </a:cubicBezTo>
                  <a:cubicBezTo>
                    <a:pt x="218" y="787"/>
                    <a:pt x="212" y="839"/>
                    <a:pt x="219" y="918"/>
                  </a:cubicBezTo>
                  <a:cubicBezTo>
                    <a:pt x="221" y="943"/>
                    <a:pt x="236" y="937"/>
                    <a:pt x="245" y="966"/>
                  </a:cubicBezTo>
                  <a:cubicBezTo>
                    <a:pt x="255" y="998"/>
                    <a:pt x="269" y="1035"/>
                    <a:pt x="288" y="1062"/>
                  </a:cubicBezTo>
                  <a:cubicBezTo>
                    <a:pt x="299" y="1097"/>
                    <a:pt x="310" y="1167"/>
                    <a:pt x="282" y="1194"/>
                  </a:cubicBezTo>
                  <a:cubicBezTo>
                    <a:pt x="259" y="1217"/>
                    <a:pt x="232" y="1221"/>
                    <a:pt x="203" y="1232"/>
                  </a:cubicBezTo>
                  <a:cubicBezTo>
                    <a:pt x="203" y="1232"/>
                    <a:pt x="182" y="1259"/>
                    <a:pt x="187" y="1264"/>
                  </a:cubicBezTo>
                  <a:cubicBezTo>
                    <a:pt x="193" y="1270"/>
                    <a:pt x="235" y="1277"/>
                    <a:pt x="245" y="1279"/>
                  </a:cubicBezTo>
                  <a:cubicBezTo>
                    <a:pt x="298" y="1277"/>
                    <a:pt x="352" y="1285"/>
                    <a:pt x="404" y="1274"/>
                  </a:cubicBezTo>
                  <a:cubicBezTo>
                    <a:pt x="417" y="1271"/>
                    <a:pt x="426" y="1242"/>
                    <a:pt x="426" y="1242"/>
                  </a:cubicBezTo>
                  <a:cubicBezTo>
                    <a:pt x="434" y="1174"/>
                    <a:pt x="435" y="1117"/>
                    <a:pt x="415" y="1051"/>
                  </a:cubicBezTo>
                  <a:cubicBezTo>
                    <a:pt x="442" y="1042"/>
                    <a:pt x="434" y="1057"/>
                    <a:pt x="458" y="1072"/>
                  </a:cubicBezTo>
                  <a:cubicBezTo>
                    <a:pt x="473" y="1096"/>
                    <a:pt x="474" y="1130"/>
                    <a:pt x="489" y="1152"/>
                  </a:cubicBezTo>
                  <a:cubicBezTo>
                    <a:pt x="500" y="1168"/>
                    <a:pt x="532" y="1189"/>
                    <a:pt x="532" y="1189"/>
                  </a:cubicBezTo>
                  <a:lnTo>
                    <a:pt x="558" y="1237"/>
                  </a:lnTo>
                  <a:cubicBezTo>
                    <a:pt x="558" y="1237"/>
                    <a:pt x="558" y="1237"/>
                    <a:pt x="558" y="1237"/>
                  </a:cubicBezTo>
                  <a:cubicBezTo>
                    <a:pt x="566" y="1259"/>
                    <a:pt x="570" y="1277"/>
                    <a:pt x="574" y="1301"/>
                  </a:cubicBezTo>
                  <a:cubicBezTo>
                    <a:pt x="578" y="1352"/>
                    <a:pt x="577" y="1380"/>
                    <a:pt x="590" y="1423"/>
                  </a:cubicBezTo>
                  <a:cubicBezTo>
                    <a:pt x="593" y="1434"/>
                    <a:pt x="596" y="1445"/>
                    <a:pt x="601" y="1455"/>
                  </a:cubicBezTo>
                  <a:cubicBezTo>
                    <a:pt x="607" y="1466"/>
                    <a:pt x="622" y="1486"/>
                    <a:pt x="622" y="1486"/>
                  </a:cubicBezTo>
                  <a:cubicBezTo>
                    <a:pt x="629" y="1508"/>
                    <a:pt x="641" y="1531"/>
                    <a:pt x="654" y="1550"/>
                  </a:cubicBezTo>
                  <a:cubicBezTo>
                    <a:pt x="661" y="1572"/>
                    <a:pt x="673" y="1595"/>
                    <a:pt x="686" y="1614"/>
                  </a:cubicBezTo>
                  <a:cubicBezTo>
                    <a:pt x="695" y="1642"/>
                    <a:pt x="688" y="1626"/>
                    <a:pt x="712" y="1662"/>
                  </a:cubicBezTo>
                  <a:cubicBezTo>
                    <a:pt x="716" y="1667"/>
                    <a:pt x="723" y="1678"/>
                    <a:pt x="723" y="1678"/>
                  </a:cubicBezTo>
                  <a:cubicBezTo>
                    <a:pt x="730" y="1702"/>
                    <a:pt x="746" y="1720"/>
                    <a:pt x="760" y="1741"/>
                  </a:cubicBezTo>
                  <a:cubicBezTo>
                    <a:pt x="791" y="1788"/>
                    <a:pt x="825" y="1845"/>
                    <a:pt x="882" y="1863"/>
                  </a:cubicBezTo>
                  <a:cubicBezTo>
                    <a:pt x="919" y="1851"/>
                    <a:pt x="909" y="1779"/>
                    <a:pt x="909" y="1752"/>
                  </a:cubicBezTo>
                </a:path>
              </a:pathLst>
            </a:cu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352" name="Freeform 27">
              <a:extLst>
                <a:ext uri="{FF2B5EF4-FFF2-40B4-BE49-F238E27FC236}">
                  <a16:creationId xmlns:a16="http://schemas.microsoft.com/office/drawing/2014/main" id="{43674B8B-DE84-ADB6-F9D6-B90C5C1C5774}"/>
                </a:ext>
              </a:extLst>
            </p:cNvPr>
            <p:cNvSpPr>
              <a:spLocks/>
            </p:cNvSpPr>
            <p:nvPr/>
          </p:nvSpPr>
          <p:spPr bwMode="auto">
            <a:xfrm>
              <a:off x="4580" y="2218"/>
              <a:ext cx="508" cy="457"/>
            </a:xfrm>
            <a:custGeom>
              <a:avLst/>
              <a:gdLst>
                <a:gd name="T0" fmla="*/ 73 w 508"/>
                <a:gd name="T1" fmla="*/ 324 h 457"/>
                <a:gd name="T2" fmla="*/ 41 w 508"/>
                <a:gd name="T3" fmla="*/ 303 h 457"/>
                <a:gd name="T4" fmla="*/ 19 w 508"/>
                <a:gd name="T5" fmla="*/ 271 h 457"/>
                <a:gd name="T6" fmla="*/ 46 w 508"/>
                <a:gd name="T7" fmla="*/ 133 h 457"/>
                <a:gd name="T8" fmla="*/ 110 w 508"/>
                <a:gd name="T9" fmla="*/ 37 h 457"/>
                <a:gd name="T10" fmla="*/ 189 w 508"/>
                <a:gd name="T11" fmla="*/ 0 h 457"/>
                <a:gd name="T12" fmla="*/ 290 w 508"/>
                <a:gd name="T13" fmla="*/ 11 h 457"/>
                <a:gd name="T14" fmla="*/ 322 w 508"/>
                <a:gd name="T15" fmla="*/ 21 h 457"/>
                <a:gd name="T16" fmla="*/ 354 w 508"/>
                <a:gd name="T17" fmla="*/ 43 h 457"/>
                <a:gd name="T18" fmla="*/ 370 w 508"/>
                <a:gd name="T19" fmla="*/ 53 h 457"/>
                <a:gd name="T20" fmla="*/ 444 w 508"/>
                <a:gd name="T21" fmla="*/ 112 h 457"/>
                <a:gd name="T22" fmla="*/ 476 w 508"/>
                <a:gd name="T23" fmla="*/ 133 h 457"/>
                <a:gd name="T24" fmla="*/ 508 w 508"/>
                <a:gd name="T25" fmla="*/ 282 h 457"/>
                <a:gd name="T26" fmla="*/ 503 w 508"/>
                <a:gd name="T27" fmla="*/ 340 h 457"/>
                <a:gd name="T28" fmla="*/ 476 w 508"/>
                <a:gd name="T29" fmla="*/ 367 h 457"/>
                <a:gd name="T30" fmla="*/ 423 w 508"/>
                <a:gd name="T31" fmla="*/ 425 h 457"/>
                <a:gd name="T32" fmla="*/ 370 w 508"/>
                <a:gd name="T33" fmla="*/ 457 h 457"/>
                <a:gd name="T34" fmla="*/ 317 w 508"/>
                <a:gd name="T35" fmla="*/ 451 h 457"/>
                <a:gd name="T36" fmla="*/ 285 w 508"/>
                <a:gd name="T37" fmla="*/ 441 h 457"/>
                <a:gd name="T38" fmla="*/ 269 w 508"/>
                <a:gd name="T39" fmla="*/ 436 h 457"/>
                <a:gd name="T40" fmla="*/ 205 w 508"/>
                <a:gd name="T41" fmla="*/ 404 h 457"/>
                <a:gd name="T42" fmla="*/ 142 w 508"/>
                <a:gd name="T43" fmla="*/ 372 h 457"/>
                <a:gd name="T44" fmla="*/ 73 w 508"/>
                <a:gd name="T45" fmla="*/ 324 h 4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8"/>
                <a:gd name="T70" fmla="*/ 0 h 457"/>
                <a:gd name="T71" fmla="*/ 508 w 508"/>
                <a:gd name="T72" fmla="*/ 457 h 4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8" h="457">
                  <a:moveTo>
                    <a:pt x="73" y="324"/>
                  </a:moveTo>
                  <a:cubicBezTo>
                    <a:pt x="62" y="317"/>
                    <a:pt x="52" y="310"/>
                    <a:pt x="41" y="303"/>
                  </a:cubicBezTo>
                  <a:cubicBezTo>
                    <a:pt x="30" y="296"/>
                    <a:pt x="19" y="271"/>
                    <a:pt x="19" y="271"/>
                  </a:cubicBezTo>
                  <a:cubicBezTo>
                    <a:pt x="4" y="222"/>
                    <a:pt x="0" y="165"/>
                    <a:pt x="46" y="133"/>
                  </a:cubicBezTo>
                  <a:cubicBezTo>
                    <a:pt x="67" y="101"/>
                    <a:pt x="88" y="69"/>
                    <a:pt x="110" y="37"/>
                  </a:cubicBezTo>
                  <a:cubicBezTo>
                    <a:pt x="124" y="16"/>
                    <a:pt x="167" y="7"/>
                    <a:pt x="189" y="0"/>
                  </a:cubicBezTo>
                  <a:cubicBezTo>
                    <a:pt x="242" y="4"/>
                    <a:pt x="250" y="0"/>
                    <a:pt x="290" y="11"/>
                  </a:cubicBezTo>
                  <a:cubicBezTo>
                    <a:pt x="301" y="14"/>
                    <a:pt x="322" y="21"/>
                    <a:pt x="322" y="21"/>
                  </a:cubicBezTo>
                  <a:cubicBezTo>
                    <a:pt x="333" y="28"/>
                    <a:pt x="343" y="36"/>
                    <a:pt x="354" y="43"/>
                  </a:cubicBezTo>
                  <a:cubicBezTo>
                    <a:pt x="359" y="46"/>
                    <a:pt x="370" y="53"/>
                    <a:pt x="370" y="53"/>
                  </a:cubicBezTo>
                  <a:cubicBezTo>
                    <a:pt x="388" y="80"/>
                    <a:pt x="417" y="94"/>
                    <a:pt x="444" y="112"/>
                  </a:cubicBezTo>
                  <a:cubicBezTo>
                    <a:pt x="455" y="119"/>
                    <a:pt x="476" y="133"/>
                    <a:pt x="476" y="133"/>
                  </a:cubicBezTo>
                  <a:cubicBezTo>
                    <a:pt x="486" y="183"/>
                    <a:pt x="497" y="232"/>
                    <a:pt x="508" y="282"/>
                  </a:cubicBezTo>
                  <a:cubicBezTo>
                    <a:pt x="506" y="301"/>
                    <a:pt x="507" y="321"/>
                    <a:pt x="503" y="340"/>
                  </a:cubicBezTo>
                  <a:cubicBezTo>
                    <a:pt x="499" y="357"/>
                    <a:pt x="486" y="357"/>
                    <a:pt x="476" y="367"/>
                  </a:cubicBezTo>
                  <a:cubicBezTo>
                    <a:pt x="457" y="386"/>
                    <a:pt x="446" y="409"/>
                    <a:pt x="423" y="425"/>
                  </a:cubicBezTo>
                  <a:cubicBezTo>
                    <a:pt x="414" y="453"/>
                    <a:pt x="394" y="448"/>
                    <a:pt x="370" y="457"/>
                  </a:cubicBezTo>
                  <a:cubicBezTo>
                    <a:pt x="352" y="455"/>
                    <a:pt x="334" y="454"/>
                    <a:pt x="317" y="451"/>
                  </a:cubicBezTo>
                  <a:cubicBezTo>
                    <a:pt x="306" y="449"/>
                    <a:pt x="296" y="444"/>
                    <a:pt x="285" y="441"/>
                  </a:cubicBezTo>
                  <a:cubicBezTo>
                    <a:pt x="280" y="439"/>
                    <a:pt x="269" y="436"/>
                    <a:pt x="269" y="436"/>
                  </a:cubicBezTo>
                  <a:cubicBezTo>
                    <a:pt x="250" y="423"/>
                    <a:pt x="227" y="411"/>
                    <a:pt x="205" y="404"/>
                  </a:cubicBezTo>
                  <a:cubicBezTo>
                    <a:pt x="186" y="391"/>
                    <a:pt x="164" y="379"/>
                    <a:pt x="142" y="372"/>
                  </a:cubicBezTo>
                  <a:cubicBezTo>
                    <a:pt x="104" y="346"/>
                    <a:pt x="103" y="362"/>
                    <a:pt x="73" y="324"/>
                  </a:cubicBezTo>
                  <a:close/>
                </a:path>
              </a:pathLst>
            </a:cu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353" name="Freeform 28">
              <a:extLst>
                <a:ext uri="{FF2B5EF4-FFF2-40B4-BE49-F238E27FC236}">
                  <a16:creationId xmlns:a16="http://schemas.microsoft.com/office/drawing/2014/main" id="{78F13F49-32DD-9477-F2C5-E21F55F2FED1}"/>
                </a:ext>
              </a:extLst>
            </p:cNvPr>
            <p:cNvSpPr>
              <a:spLocks/>
            </p:cNvSpPr>
            <p:nvPr/>
          </p:nvSpPr>
          <p:spPr bwMode="auto">
            <a:xfrm>
              <a:off x="3761" y="779"/>
              <a:ext cx="1093" cy="1439"/>
            </a:xfrm>
            <a:custGeom>
              <a:avLst/>
              <a:gdLst>
                <a:gd name="T0" fmla="*/ 0 w 1093"/>
                <a:gd name="T1" fmla="*/ 0 h 1439"/>
                <a:gd name="T2" fmla="*/ 185 w 1093"/>
                <a:gd name="T3" fmla="*/ 22 h 1439"/>
                <a:gd name="T4" fmla="*/ 270 w 1093"/>
                <a:gd name="T5" fmla="*/ 53 h 1439"/>
                <a:gd name="T6" fmla="*/ 318 w 1093"/>
                <a:gd name="T7" fmla="*/ 69 h 1439"/>
                <a:gd name="T8" fmla="*/ 350 w 1093"/>
                <a:gd name="T9" fmla="*/ 91 h 1439"/>
                <a:gd name="T10" fmla="*/ 387 w 1093"/>
                <a:gd name="T11" fmla="*/ 133 h 1439"/>
                <a:gd name="T12" fmla="*/ 424 w 1093"/>
                <a:gd name="T13" fmla="*/ 213 h 1439"/>
                <a:gd name="T14" fmla="*/ 451 w 1093"/>
                <a:gd name="T15" fmla="*/ 340 h 1439"/>
                <a:gd name="T16" fmla="*/ 461 w 1093"/>
                <a:gd name="T17" fmla="*/ 372 h 1439"/>
                <a:gd name="T18" fmla="*/ 499 w 1093"/>
                <a:gd name="T19" fmla="*/ 383 h 1439"/>
                <a:gd name="T20" fmla="*/ 584 w 1093"/>
                <a:gd name="T21" fmla="*/ 377 h 1439"/>
                <a:gd name="T22" fmla="*/ 626 w 1093"/>
                <a:gd name="T23" fmla="*/ 409 h 1439"/>
                <a:gd name="T24" fmla="*/ 716 w 1093"/>
                <a:gd name="T25" fmla="*/ 515 h 1439"/>
                <a:gd name="T26" fmla="*/ 764 w 1093"/>
                <a:gd name="T27" fmla="*/ 579 h 1439"/>
                <a:gd name="T28" fmla="*/ 785 w 1093"/>
                <a:gd name="T29" fmla="*/ 606 h 1439"/>
                <a:gd name="T30" fmla="*/ 817 w 1093"/>
                <a:gd name="T31" fmla="*/ 685 h 1439"/>
                <a:gd name="T32" fmla="*/ 833 w 1093"/>
                <a:gd name="T33" fmla="*/ 733 h 1439"/>
                <a:gd name="T34" fmla="*/ 838 w 1093"/>
                <a:gd name="T35" fmla="*/ 749 h 1439"/>
                <a:gd name="T36" fmla="*/ 870 w 1093"/>
                <a:gd name="T37" fmla="*/ 945 h 1439"/>
                <a:gd name="T38" fmla="*/ 929 w 1093"/>
                <a:gd name="T39" fmla="*/ 993 h 1439"/>
                <a:gd name="T40" fmla="*/ 939 w 1093"/>
                <a:gd name="T41" fmla="*/ 1009 h 1439"/>
                <a:gd name="T42" fmla="*/ 955 w 1093"/>
                <a:gd name="T43" fmla="*/ 1020 h 1439"/>
                <a:gd name="T44" fmla="*/ 977 w 1093"/>
                <a:gd name="T45" fmla="*/ 1041 h 1439"/>
                <a:gd name="T46" fmla="*/ 987 w 1093"/>
                <a:gd name="T47" fmla="*/ 1057 h 1439"/>
                <a:gd name="T48" fmla="*/ 1040 w 1093"/>
                <a:gd name="T49" fmla="*/ 1062 h 1439"/>
                <a:gd name="T50" fmla="*/ 1046 w 1093"/>
                <a:gd name="T51" fmla="*/ 1227 h 1439"/>
                <a:gd name="T52" fmla="*/ 1072 w 1093"/>
                <a:gd name="T53" fmla="*/ 1275 h 1439"/>
                <a:gd name="T54" fmla="*/ 1093 w 1093"/>
                <a:gd name="T55" fmla="*/ 1439 h 14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93"/>
                <a:gd name="T85" fmla="*/ 0 h 1439"/>
                <a:gd name="T86" fmla="*/ 1093 w 1093"/>
                <a:gd name="T87" fmla="*/ 1439 h 14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93" h="1439">
                  <a:moveTo>
                    <a:pt x="0" y="0"/>
                  </a:moveTo>
                  <a:cubicBezTo>
                    <a:pt x="60" y="17"/>
                    <a:pt x="123" y="18"/>
                    <a:pt x="185" y="22"/>
                  </a:cubicBezTo>
                  <a:cubicBezTo>
                    <a:pt x="216" y="29"/>
                    <a:pt x="242" y="39"/>
                    <a:pt x="270" y="53"/>
                  </a:cubicBezTo>
                  <a:cubicBezTo>
                    <a:pt x="285" y="61"/>
                    <a:pt x="318" y="69"/>
                    <a:pt x="318" y="69"/>
                  </a:cubicBezTo>
                  <a:cubicBezTo>
                    <a:pt x="329" y="76"/>
                    <a:pt x="339" y="84"/>
                    <a:pt x="350" y="91"/>
                  </a:cubicBezTo>
                  <a:cubicBezTo>
                    <a:pt x="365" y="102"/>
                    <a:pt x="372" y="122"/>
                    <a:pt x="387" y="133"/>
                  </a:cubicBezTo>
                  <a:cubicBezTo>
                    <a:pt x="395" y="159"/>
                    <a:pt x="409" y="189"/>
                    <a:pt x="424" y="213"/>
                  </a:cubicBezTo>
                  <a:cubicBezTo>
                    <a:pt x="432" y="256"/>
                    <a:pt x="438" y="298"/>
                    <a:pt x="451" y="340"/>
                  </a:cubicBezTo>
                  <a:cubicBezTo>
                    <a:pt x="454" y="351"/>
                    <a:pt x="450" y="369"/>
                    <a:pt x="461" y="372"/>
                  </a:cubicBezTo>
                  <a:cubicBezTo>
                    <a:pt x="484" y="379"/>
                    <a:pt x="472" y="376"/>
                    <a:pt x="499" y="383"/>
                  </a:cubicBezTo>
                  <a:cubicBezTo>
                    <a:pt x="535" y="377"/>
                    <a:pt x="548" y="371"/>
                    <a:pt x="584" y="377"/>
                  </a:cubicBezTo>
                  <a:cubicBezTo>
                    <a:pt x="604" y="385"/>
                    <a:pt x="608" y="398"/>
                    <a:pt x="626" y="409"/>
                  </a:cubicBezTo>
                  <a:cubicBezTo>
                    <a:pt x="654" y="449"/>
                    <a:pt x="671" y="487"/>
                    <a:pt x="716" y="515"/>
                  </a:cubicBezTo>
                  <a:cubicBezTo>
                    <a:pt x="732" y="539"/>
                    <a:pt x="744" y="559"/>
                    <a:pt x="764" y="579"/>
                  </a:cubicBezTo>
                  <a:cubicBezTo>
                    <a:pt x="776" y="617"/>
                    <a:pt x="759" y="574"/>
                    <a:pt x="785" y="606"/>
                  </a:cubicBezTo>
                  <a:cubicBezTo>
                    <a:pt x="802" y="626"/>
                    <a:pt x="808" y="661"/>
                    <a:pt x="817" y="685"/>
                  </a:cubicBezTo>
                  <a:cubicBezTo>
                    <a:pt x="827" y="711"/>
                    <a:pt x="821" y="696"/>
                    <a:pt x="833" y="733"/>
                  </a:cubicBezTo>
                  <a:cubicBezTo>
                    <a:pt x="835" y="738"/>
                    <a:pt x="838" y="749"/>
                    <a:pt x="838" y="749"/>
                  </a:cubicBezTo>
                  <a:cubicBezTo>
                    <a:pt x="845" y="801"/>
                    <a:pt x="829" y="920"/>
                    <a:pt x="870" y="945"/>
                  </a:cubicBezTo>
                  <a:cubicBezTo>
                    <a:pt x="884" y="965"/>
                    <a:pt x="908" y="980"/>
                    <a:pt x="929" y="993"/>
                  </a:cubicBezTo>
                  <a:cubicBezTo>
                    <a:pt x="932" y="998"/>
                    <a:pt x="935" y="1004"/>
                    <a:pt x="939" y="1009"/>
                  </a:cubicBezTo>
                  <a:cubicBezTo>
                    <a:pt x="943" y="1014"/>
                    <a:pt x="951" y="1015"/>
                    <a:pt x="955" y="1020"/>
                  </a:cubicBezTo>
                  <a:cubicBezTo>
                    <a:pt x="975" y="1045"/>
                    <a:pt x="943" y="1030"/>
                    <a:pt x="977" y="1041"/>
                  </a:cubicBezTo>
                  <a:cubicBezTo>
                    <a:pt x="980" y="1046"/>
                    <a:pt x="981" y="1055"/>
                    <a:pt x="987" y="1057"/>
                  </a:cubicBezTo>
                  <a:cubicBezTo>
                    <a:pt x="1004" y="1063"/>
                    <a:pt x="1034" y="1045"/>
                    <a:pt x="1040" y="1062"/>
                  </a:cubicBezTo>
                  <a:cubicBezTo>
                    <a:pt x="1058" y="1114"/>
                    <a:pt x="1043" y="1172"/>
                    <a:pt x="1046" y="1227"/>
                  </a:cubicBezTo>
                  <a:cubicBezTo>
                    <a:pt x="1047" y="1245"/>
                    <a:pt x="1072" y="1275"/>
                    <a:pt x="1072" y="1275"/>
                  </a:cubicBezTo>
                  <a:cubicBezTo>
                    <a:pt x="1091" y="1337"/>
                    <a:pt x="1093" y="1370"/>
                    <a:pt x="1093" y="1439"/>
                  </a:cubicBezTo>
                </a:path>
              </a:pathLst>
            </a:cu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354" name="Freeform 29">
              <a:extLst>
                <a:ext uri="{FF2B5EF4-FFF2-40B4-BE49-F238E27FC236}">
                  <a16:creationId xmlns:a16="http://schemas.microsoft.com/office/drawing/2014/main" id="{354AA517-6174-042E-B402-60B62A767B2C}"/>
                </a:ext>
              </a:extLst>
            </p:cNvPr>
            <p:cNvSpPr>
              <a:spLocks/>
            </p:cNvSpPr>
            <p:nvPr/>
          </p:nvSpPr>
          <p:spPr bwMode="auto">
            <a:xfrm>
              <a:off x="4854" y="1873"/>
              <a:ext cx="330" cy="303"/>
            </a:xfrm>
            <a:custGeom>
              <a:avLst/>
              <a:gdLst>
                <a:gd name="T0" fmla="*/ 0 w 330"/>
                <a:gd name="T1" fmla="*/ 271 h 303"/>
                <a:gd name="T2" fmla="*/ 91 w 330"/>
                <a:gd name="T3" fmla="*/ 250 h 303"/>
                <a:gd name="T4" fmla="*/ 112 w 330"/>
                <a:gd name="T5" fmla="*/ 202 h 303"/>
                <a:gd name="T6" fmla="*/ 160 w 330"/>
                <a:gd name="T7" fmla="*/ 0 h 303"/>
                <a:gd name="T8" fmla="*/ 191 w 330"/>
                <a:gd name="T9" fmla="*/ 58 h 303"/>
                <a:gd name="T10" fmla="*/ 245 w 330"/>
                <a:gd name="T11" fmla="*/ 228 h 303"/>
                <a:gd name="T12" fmla="*/ 287 w 330"/>
                <a:gd name="T13" fmla="*/ 266 h 303"/>
                <a:gd name="T14" fmla="*/ 298 w 330"/>
                <a:gd name="T15" fmla="*/ 281 h 303"/>
                <a:gd name="T16" fmla="*/ 330 w 330"/>
                <a:gd name="T17" fmla="*/ 303 h 3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303"/>
                <a:gd name="T29" fmla="*/ 330 w 330"/>
                <a:gd name="T30" fmla="*/ 303 h 3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303">
                  <a:moveTo>
                    <a:pt x="0" y="271"/>
                  </a:moveTo>
                  <a:cubicBezTo>
                    <a:pt x="31" y="264"/>
                    <a:pt x="63" y="267"/>
                    <a:pt x="91" y="250"/>
                  </a:cubicBezTo>
                  <a:cubicBezTo>
                    <a:pt x="101" y="234"/>
                    <a:pt x="106" y="220"/>
                    <a:pt x="112" y="202"/>
                  </a:cubicBezTo>
                  <a:cubicBezTo>
                    <a:pt x="106" y="131"/>
                    <a:pt x="77" y="26"/>
                    <a:pt x="160" y="0"/>
                  </a:cubicBezTo>
                  <a:cubicBezTo>
                    <a:pt x="182" y="15"/>
                    <a:pt x="182" y="34"/>
                    <a:pt x="191" y="58"/>
                  </a:cubicBezTo>
                  <a:cubicBezTo>
                    <a:pt x="212" y="113"/>
                    <a:pt x="219" y="176"/>
                    <a:pt x="245" y="228"/>
                  </a:cubicBezTo>
                  <a:cubicBezTo>
                    <a:pt x="257" y="251"/>
                    <a:pt x="260" y="248"/>
                    <a:pt x="287" y="266"/>
                  </a:cubicBezTo>
                  <a:cubicBezTo>
                    <a:pt x="292" y="270"/>
                    <a:pt x="293" y="277"/>
                    <a:pt x="298" y="281"/>
                  </a:cubicBezTo>
                  <a:cubicBezTo>
                    <a:pt x="308" y="289"/>
                    <a:pt x="330" y="303"/>
                    <a:pt x="330" y="303"/>
                  </a:cubicBezTo>
                </a:path>
              </a:pathLst>
            </a:cu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355" name="Freeform 30">
              <a:extLst>
                <a:ext uri="{FF2B5EF4-FFF2-40B4-BE49-F238E27FC236}">
                  <a16:creationId xmlns:a16="http://schemas.microsoft.com/office/drawing/2014/main" id="{64135680-C582-BE7B-A0EF-970A42D4CC87}"/>
                </a:ext>
              </a:extLst>
            </p:cNvPr>
            <p:cNvSpPr>
              <a:spLocks/>
            </p:cNvSpPr>
            <p:nvPr/>
          </p:nvSpPr>
          <p:spPr bwMode="auto">
            <a:xfrm>
              <a:off x="3617" y="2009"/>
              <a:ext cx="319" cy="751"/>
            </a:xfrm>
            <a:custGeom>
              <a:avLst/>
              <a:gdLst>
                <a:gd name="T0" fmla="*/ 0 w 319"/>
                <a:gd name="T1" fmla="*/ 751 h 751"/>
                <a:gd name="T2" fmla="*/ 64 w 319"/>
                <a:gd name="T3" fmla="*/ 719 h 751"/>
                <a:gd name="T4" fmla="*/ 80 w 319"/>
                <a:gd name="T5" fmla="*/ 708 h 751"/>
                <a:gd name="T6" fmla="*/ 96 w 319"/>
                <a:gd name="T7" fmla="*/ 676 h 751"/>
                <a:gd name="T8" fmla="*/ 106 w 319"/>
                <a:gd name="T9" fmla="*/ 645 h 751"/>
                <a:gd name="T10" fmla="*/ 106 w 319"/>
                <a:gd name="T11" fmla="*/ 347 h 751"/>
                <a:gd name="T12" fmla="*/ 128 w 319"/>
                <a:gd name="T13" fmla="*/ 209 h 751"/>
                <a:gd name="T14" fmla="*/ 154 w 319"/>
                <a:gd name="T15" fmla="*/ 114 h 751"/>
                <a:gd name="T16" fmla="*/ 149 w 319"/>
                <a:gd name="T17" fmla="*/ 18 h 751"/>
                <a:gd name="T18" fmla="*/ 144 w 319"/>
                <a:gd name="T19" fmla="*/ 2 h 751"/>
                <a:gd name="T20" fmla="*/ 186 w 319"/>
                <a:gd name="T21" fmla="*/ 39 h 751"/>
                <a:gd name="T22" fmla="*/ 319 w 319"/>
                <a:gd name="T23" fmla="*/ 82 h 7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9"/>
                <a:gd name="T37" fmla="*/ 0 h 751"/>
                <a:gd name="T38" fmla="*/ 319 w 319"/>
                <a:gd name="T39" fmla="*/ 751 h 7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9" h="751">
                  <a:moveTo>
                    <a:pt x="0" y="751"/>
                  </a:moveTo>
                  <a:cubicBezTo>
                    <a:pt x="26" y="741"/>
                    <a:pt x="39" y="736"/>
                    <a:pt x="64" y="719"/>
                  </a:cubicBezTo>
                  <a:cubicBezTo>
                    <a:pt x="69" y="715"/>
                    <a:pt x="80" y="708"/>
                    <a:pt x="80" y="708"/>
                  </a:cubicBezTo>
                  <a:cubicBezTo>
                    <a:pt x="91" y="690"/>
                    <a:pt x="89" y="695"/>
                    <a:pt x="96" y="676"/>
                  </a:cubicBezTo>
                  <a:cubicBezTo>
                    <a:pt x="99" y="666"/>
                    <a:pt x="106" y="645"/>
                    <a:pt x="106" y="645"/>
                  </a:cubicBezTo>
                  <a:cubicBezTo>
                    <a:pt x="120" y="459"/>
                    <a:pt x="106" y="682"/>
                    <a:pt x="106" y="347"/>
                  </a:cubicBezTo>
                  <a:cubicBezTo>
                    <a:pt x="106" y="287"/>
                    <a:pt x="99" y="252"/>
                    <a:pt x="128" y="209"/>
                  </a:cubicBezTo>
                  <a:cubicBezTo>
                    <a:pt x="138" y="177"/>
                    <a:pt x="149" y="147"/>
                    <a:pt x="154" y="114"/>
                  </a:cubicBezTo>
                  <a:cubicBezTo>
                    <a:pt x="152" y="82"/>
                    <a:pt x="152" y="50"/>
                    <a:pt x="149" y="18"/>
                  </a:cubicBezTo>
                  <a:cubicBezTo>
                    <a:pt x="149" y="12"/>
                    <a:pt x="139" y="4"/>
                    <a:pt x="144" y="2"/>
                  </a:cubicBezTo>
                  <a:cubicBezTo>
                    <a:pt x="148" y="0"/>
                    <a:pt x="181" y="36"/>
                    <a:pt x="186" y="39"/>
                  </a:cubicBezTo>
                  <a:cubicBezTo>
                    <a:pt x="201" y="87"/>
                    <a:pt x="281" y="82"/>
                    <a:pt x="319" y="82"/>
                  </a:cubicBezTo>
                </a:path>
              </a:pathLst>
            </a:cu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356" name="Freeform 31">
              <a:extLst>
                <a:ext uri="{FF2B5EF4-FFF2-40B4-BE49-F238E27FC236}">
                  <a16:creationId xmlns:a16="http://schemas.microsoft.com/office/drawing/2014/main" id="{073533B6-8D7A-8E3E-F37D-F4D801844561}"/>
                </a:ext>
              </a:extLst>
            </p:cNvPr>
            <p:cNvSpPr>
              <a:spLocks/>
            </p:cNvSpPr>
            <p:nvPr/>
          </p:nvSpPr>
          <p:spPr bwMode="auto">
            <a:xfrm>
              <a:off x="4599" y="1284"/>
              <a:ext cx="569" cy="223"/>
            </a:xfrm>
            <a:custGeom>
              <a:avLst/>
              <a:gdLst>
                <a:gd name="T0" fmla="*/ 0 w 569"/>
                <a:gd name="T1" fmla="*/ 223 h 223"/>
                <a:gd name="T2" fmla="*/ 165 w 569"/>
                <a:gd name="T3" fmla="*/ 217 h 223"/>
                <a:gd name="T4" fmla="*/ 292 w 569"/>
                <a:gd name="T5" fmla="*/ 170 h 223"/>
                <a:gd name="T6" fmla="*/ 372 w 569"/>
                <a:gd name="T7" fmla="*/ 138 h 223"/>
                <a:gd name="T8" fmla="*/ 420 w 569"/>
                <a:gd name="T9" fmla="*/ 122 h 223"/>
                <a:gd name="T10" fmla="*/ 436 w 569"/>
                <a:gd name="T11" fmla="*/ 106 h 223"/>
                <a:gd name="T12" fmla="*/ 452 w 569"/>
                <a:gd name="T13" fmla="*/ 101 h 223"/>
                <a:gd name="T14" fmla="*/ 462 w 569"/>
                <a:gd name="T15" fmla="*/ 85 h 223"/>
                <a:gd name="T16" fmla="*/ 542 w 569"/>
                <a:gd name="T17" fmla="*/ 37 h 223"/>
                <a:gd name="T18" fmla="*/ 569 w 569"/>
                <a:gd name="T19" fmla="*/ 0 h 2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9"/>
                <a:gd name="T31" fmla="*/ 0 h 223"/>
                <a:gd name="T32" fmla="*/ 569 w 569"/>
                <a:gd name="T33" fmla="*/ 223 h 2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9" h="223">
                  <a:moveTo>
                    <a:pt x="0" y="223"/>
                  </a:moveTo>
                  <a:cubicBezTo>
                    <a:pt x="55" y="221"/>
                    <a:pt x="110" y="221"/>
                    <a:pt x="165" y="217"/>
                  </a:cubicBezTo>
                  <a:cubicBezTo>
                    <a:pt x="197" y="214"/>
                    <a:pt x="259" y="181"/>
                    <a:pt x="292" y="170"/>
                  </a:cubicBezTo>
                  <a:cubicBezTo>
                    <a:pt x="321" y="161"/>
                    <a:pt x="346" y="151"/>
                    <a:pt x="372" y="138"/>
                  </a:cubicBezTo>
                  <a:cubicBezTo>
                    <a:pt x="387" y="130"/>
                    <a:pt x="420" y="122"/>
                    <a:pt x="420" y="122"/>
                  </a:cubicBezTo>
                  <a:cubicBezTo>
                    <a:pt x="425" y="117"/>
                    <a:pt x="430" y="110"/>
                    <a:pt x="436" y="106"/>
                  </a:cubicBezTo>
                  <a:cubicBezTo>
                    <a:pt x="441" y="103"/>
                    <a:pt x="448" y="105"/>
                    <a:pt x="452" y="101"/>
                  </a:cubicBezTo>
                  <a:cubicBezTo>
                    <a:pt x="457" y="97"/>
                    <a:pt x="457" y="89"/>
                    <a:pt x="462" y="85"/>
                  </a:cubicBezTo>
                  <a:cubicBezTo>
                    <a:pt x="483" y="66"/>
                    <a:pt x="514" y="46"/>
                    <a:pt x="542" y="37"/>
                  </a:cubicBezTo>
                  <a:cubicBezTo>
                    <a:pt x="564" y="3"/>
                    <a:pt x="553" y="13"/>
                    <a:pt x="569" y="0"/>
                  </a:cubicBezTo>
                </a:path>
              </a:pathLst>
            </a:cu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357" name="Freeform 32">
              <a:extLst>
                <a:ext uri="{FF2B5EF4-FFF2-40B4-BE49-F238E27FC236}">
                  <a16:creationId xmlns:a16="http://schemas.microsoft.com/office/drawing/2014/main" id="{4D780798-685B-B24B-5585-C739D204E6A3}"/>
                </a:ext>
              </a:extLst>
            </p:cNvPr>
            <p:cNvSpPr>
              <a:spLocks/>
            </p:cNvSpPr>
            <p:nvPr/>
          </p:nvSpPr>
          <p:spPr bwMode="auto">
            <a:xfrm>
              <a:off x="3654" y="1560"/>
              <a:ext cx="308" cy="440"/>
            </a:xfrm>
            <a:custGeom>
              <a:avLst/>
              <a:gdLst>
                <a:gd name="T0" fmla="*/ 107 w 308"/>
                <a:gd name="T1" fmla="*/ 440 h 440"/>
                <a:gd name="T2" fmla="*/ 64 w 308"/>
                <a:gd name="T3" fmla="*/ 313 h 440"/>
                <a:gd name="T4" fmla="*/ 59 w 308"/>
                <a:gd name="T5" fmla="*/ 329 h 440"/>
                <a:gd name="T6" fmla="*/ 53 w 308"/>
                <a:gd name="T7" fmla="*/ 356 h 440"/>
                <a:gd name="T8" fmla="*/ 43 w 308"/>
                <a:gd name="T9" fmla="*/ 324 h 440"/>
                <a:gd name="T10" fmla="*/ 16 w 308"/>
                <a:gd name="T11" fmla="*/ 276 h 440"/>
                <a:gd name="T12" fmla="*/ 11 w 308"/>
                <a:gd name="T13" fmla="*/ 239 h 440"/>
                <a:gd name="T14" fmla="*/ 0 w 308"/>
                <a:gd name="T15" fmla="*/ 180 h 440"/>
                <a:gd name="T16" fmla="*/ 38 w 308"/>
                <a:gd name="T17" fmla="*/ 133 h 440"/>
                <a:gd name="T18" fmla="*/ 69 w 308"/>
                <a:gd name="T19" fmla="*/ 111 h 440"/>
                <a:gd name="T20" fmla="*/ 101 w 308"/>
                <a:gd name="T21" fmla="*/ 101 h 440"/>
                <a:gd name="T22" fmla="*/ 213 w 308"/>
                <a:gd name="T23" fmla="*/ 64 h 440"/>
                <a:gd name="T24" fmla="*/ 276 w 308"/>
                <a:gd name="T25" fmla="*/ 26 h 440"/>
                <a:gd name="T26" fmla="*/ 308 w 308"/>
                <a:gd name="T27" fmla="*/ 0 h 4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8"/>
                <a:gd name="T43" fmla="*/ 0 h 440"/>
                <a:gd name="T44" fmla="*/ 308 w 308"/>
                <a:gd name="T45" fmla="*/ 440 h 4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8" h="440">
                  <a:moveTo>
                    <a:pt x="107" y="440"/>
                  </a:moveTo>
                  <a:cubicBezTo>
                    <a:pt x="90" y="397"/>
                    <a:pt x="75" y="359"/>
                    <a:pt x="64" y="313"/>
                  </a:cubicBezTo>
                  <a:cubicBezTo>
                    <a:pt x="62" y="318"/>
                    <a:pt x="60" y="324"/>
                    <a:pt x="59" y="329"/>
                  </a:cubicBezTo>
                  <a:cubicBezTo>
                    <a:pt x="57" y="338"/>
                    <a:pt x="62" y="359"/>
                    <a:pt x="53" y="356"/>
                  </a:cubicBezTo>
                  <a:cubicBezTo>
                    <a:pt x="42" y="353"/>
                    <a:pt x="49" y="333"/>
                    <a:pt x="43" y="324"/>
                  </a:cubicBezTo>
                  <a:cubicBezTo>
                    <a:pt x="19" y="287"/>
                    <a:pt x="26" y="304"/>
                    <a:pt x="16" y="276"/>
                  </a:cubicBezTo>
                  <a:cubicBezTo>
                    <a:pt x="14" y="264"/>
                    <a:pt x="13" y="251"/>
                    <a:pt x="11" y="239"/>
                  </a:cubicBezTo>
                  <a:cubicBezTo>
                    <a:pt x="8" y="219"/>
                    <a:pt x="0" y="180"/>
                    <a:pt x="0" y="180"/>
                  </a:cubicBezTo>
                  <a:cubicBezTo>
                    <a:pt x="7" y="145"/>
                    <a:pt x="6" y="143"/>
                    <a:pt x="38" y="133"/>
                  </a:cubicBezTo>
                  <a:cubicBezTo>
                    <a:pt x="48" y="126"/>
                    <a:pt x="59" y="118"/>
                    <a:pt x="69" y="111"/>
                  </a:cubicBezTo>
                  <a:cubicBezTo>
                    <a:pt x="78" y="105"/>
                    <a:pt x="101" y="101"/>
                    <a:pt x="101" y="101"/>
                  </a:cubicBezTo>
                  <a:cubicBezTo>
                    <a:pt x="138" y="76"/>
                    <a:pt x="168" y="69"/>
                    <a:pt x="213" y="64"/>
                  </a:cubicBezTo>
                  <a:cubicBezTo>
                    <a:pt x="238" y="55"/>
                    <a:pt x="252" y="35"/>
                    <a:pt x="276" y="26"/>
                  </a:cubicBezTo>
                  <a:cubicBezTo>
                    <a:pt x="291" y="4"/>
                    <a:pt x="293" y="15"/>
                    <a:pt x="308" y="0"/>
                  </a:cubicBezTo>
                </a:path>
              </a:pathLst>
            </a:cu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358" name="Freeform 33">
              <a:extLst>
                <a:ext uri="{FF2B5EF4-FFF2-40B4-BE49-F238E27FC236}">
                  <a16:creationId xmlns:a16="http://schemas.microsoft.com/office/drawing/2014/main" id="{806D525C-4C93-6B2C-6A00-9B682F4122AC}"/>
                </a:ext>
              </a:extLst>
            </p:cNvPr>
            <p:cNvSpPr>
              <a:spLocks/>
            </p:cNvSpPr>
            <p:nvPr/>
          </p:nvSpPr>
          <p:spPr bwMode="auto">
            <a:xfrm>
              <a:off x="4106" y="742"/>
              <a:ext cx="1072" cy="128"/>
            </a:xfrm>
            <a:custGeom>
              <a:avLst/>
              <a:gdLst>
                <a:gd name="T0" fmla="*/ 0 w 1072"/>
                <a:gd name="T1" fmla="*/ 128 h 128"/>
                <a:gd name="T2" fmla="*/ 339 w 1072"/>
                <a:gd name="T3" fmla="*/ 122 h 128"/>
                <a:gd name="T4" fmla="*/ 440 w 1072"/>
                <a:gd name="T5" fmla="*/ 101 h 128"/>
                <a:gd name="T6" fmla="*/ 764 w 1072"/>
                <a:gd name="T7" fmla="*/ 85 h 128"/>
                <a:gd name="T8" fmla="*/ 918 w 1072"/>
                <a:gd name="T9" fmla="*/ 53 h 128"/>
                <a:gd name="T10" fmla="*/ 1072 w 1072"/>
                <a:gd name="T11" fmla="*/ 0 h 128"/>
                <a:gd name="T12" fmla="*/ 0 60000 65536"/>
                <a:gd name="T13" fmla="*/ 0 60000 65536"/>
                <a:gd name="T14" fmla="*/ 0 60000 65536"/>
                <a:gd name="T15" fmla="*/ 0 60000 65536"/>
                <a:gd name="T16" fmla="*/ 0 60000 65536"/>
                <a:gd name="T17" fmla="*/ 0 60000 65536"/>
                <a:gd name="T18" fmla="*/ 0 w 1072"/>
                <a:gd name="T19" fmla="*/ 0 h 128"/>
                <a:gd name="T20" fmla="*/ 1072 w 1072"/>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072" h="128">
                  <a:moveTo>
                    <a:pt x="0" y="128"/>
                  </a:moveTo>
                  <a:cubicBezTo>
                    <a:pt x="113" y="126"/>
                    <a:pt x="226" y="125"/>
                    <a:pt x="339" y="122"/>
                  </a:cubicBezTo>
                  <a:cubicBezTo>
                    <a:pt x="374" y="121"/>
                    <a:pt x="406" y="103"/>
                    <a:pt x="440" y="101"/>
                  </a:cubicBezTo>
                  <a:cubicBezTo>
                    <a:pt x="548" y="94"/>
                    <a:pt x="655" y="88"/>
                    <a:pt x="764" y="85"/>
                  </a:cubicBezTo>
                  <a:cubicBezTo>
                    <a:pt x="816" y="81"/>
                    <a:pt x="870" y="77"/>
                    <a:pt x="918" y="53"/>
                  </a:cubicBezTo>
                  <a:cubicBezTo>
                    <a:pt x="966" y="29"/>
                    <a:pt x="1016" y="0"/>
                    <a:pt x="1072" y="0"/>
                  </a:cubicBezTo>
                </a:path>
              </a:pathLst>
            </a:custGeom>
            <a:noFill/>
            <a:ln w="38100" cap="sq">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6359" name="Group 34">
              <a:extLst>
                <a:ext uri="{FF2B5EF4-FFF2-40B4-BE49-F238E27FC236}">
                  <a16:creationId xmlns:a16="http://schemas.microsoft.com/office/drawing/2014/main" id="{24A218D1-2070-B62B-217B-2F381F83B5AE}"/>
                </a:ext>
              </a:extLst>
            </p:cNvPr>
            <p:cNvGrpSpPr>
              <a:grpSpLocks/>
            </p:cNvGrpSpPr>
            <p:nvPr/>
          </p:nvGrpSpPr>
          <p:grpSpPr bwMode="auto">
            <a:xfrm>
              <a:off x="4171" y="1386"/>
              <a:ext cx="288" cy="336"/>
              <a:chOff x="2592" y="1488"/>
              <a:chExt cx="288" cy="336"/>
            </a:xfrm>
          </p:grpSpPr>
          <p:sp>
            <p:nvSpPr>
              <p:cNvPr id="56361" name="Rectangle 35">
                <a:extLst>
                  <a:ext uri="{FF2B5EF4-FFF2-40B4-BE49-F238E27FC236}">
                    <a16:creationId xmlns:a16="http://schemas.microsoft.com/office/drawing/2014/main" id="{A460CBC2-FE43-020A-B2E0-B186112E2E26}"/>
                  </a:ext>
                </a:extLst>
              </p:cNvPr>
              <p:cNvSpPr>
                <a:spLocks noChangeArrowheads="1"/>
              </p:cNvSpPr>
              <p:nvPr/>
            </p:nvSpPr>
            <p:spPr bwMode="auto">
              <a:xfrm>
                <a:off x="2592" y="1776"/>
                <a:ext cx="48" cy="48"/>
              </a:xfrm>
              <a:prstGeom prst="rect">
                <a:avLst/>
              </a:prstGeom>
              <a:solidFill>
                <a:srgbClr val="FF0000"/>
              </a:solidFill>
              <a:ln w="12700" cap="sq">
                <a:solidFill>
                  <a:srgbClr val="FFFF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6362" name="Rectangle 36">
                <a:extLst>
                  <a:ext uri="{FF2B5EF4-FFF2-40B4-BE49-F238E27FC236}">
                    <a16:creationId xmlns:a16="http://schemas.microsoft.com/office/drawing/2014/main" id="{172471ED-BD7A-8745-7C60-BCECCDC432F1}"/>
                  </a:ext>
                </a:extLst>
              </p:cNvPr>
              <p:cNvSpPr>
                <a:spLocks noChangeArrowheads="1"/>
              </p:cNvSpPr>
              <p:nvPr/>
            </p:nvSpPr>
            <p:spPr bwMode="auto">
              <a:xfrm>
                <a:off x="2832" y="1488"/>
                <a:ext cx="48" cy="48"/>
              </a:xfrm>
              <a:prstGeom prst="rect">
                <a:avLst/>
              </a:prstGeom>
              <a:solidFill>
                <a:srgbClr val="FF0000"/>
              </a:solidFill>
              <a:ln w="12700" cap="sq">
                <a:solidFill>
                  <a:srgbClr val="FFFF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cxnSp>
            <p:nvCxnSpPr>
              <p:cNvPr id="56363" name="AutoShape 37">
                <a:extLst>
                  <a:ext uri="{FF2B5EF4-FFF2-40B4-BE49-F238E27FC236}">
                    <a16:creationId xmlns:a16="http://schemas.microsoft.com/office/drawing/2014/main" id="{5E15D1ED-7480-88C1-C810-897F45509511}"/>
                  </a:ext>
                </a:extLst>
              </p:cNvPr>
              <p:cNvCxnSpPr>
                <a:cxnSpLocks noChangeShapeType="1"/>
                <a:stCxn id="56361" idx="0"/>
                <a:endCxn id="56362" idx="1"/>
              </p:cNvCxnSpPr>
              <p:nvPr/>
            </p:nvCxnSpPr>
            <p:spPr bwMode="auto">
              <a:xfrm flipV="1">
                <a:off x="2616" y="1512"/>
                <a:ext cx="216" cy="264"/>
              </a:xfrm>
              <a:prstGeom prst="straightConnector1">
                <a:avLst/>
              </a:prstGeom>
              <a:noFill/>
              <a:ln w="28575" cap="sq">
                <a:solidFill>
                  <a:srgbClr val="FFFF00"/>
                </a:solidFill>
                <a:round/>
                <a:headEnd type="none" w="sm" len="sm"/>
                <a:tailEnd type="none" w="sm" len="sm"/>
              </a:ln>
              <a:extLst>
                <a:ext uri="{909E8E84-426E-40DD-AFC4-6F175D3DCCD1}">
                  <a14:hiddenFill xmlns:a14="http://schemas.microsoft.com/office/drawing/2010/main">
                    <a:noFill/>
                  </a14:hiddenFill>
                </a:ext>
              </a:extLst>
            </p:spPr>
          </p:cxnSp>
        </p:grpSp>
        <p:sp>
          <p:nvSpPr>
            <p:cNvPr id="56360" name="Text Box 38">
              <a:extLst>
                <a:ext uri="{FF2B5EF4-FFF2-40B4-BE49-F238E27FC236}">
                  <a16:creationId xmlns:a16="http://schemas.microsoft.com/office/drawing/2014/main" id="{1EAFAF69-337C-13CE-FEA9-7031FAB75B88}"/>
                </a:ext>
              </a:extLst>
            </p:cNvPr>
            <p:cNvSpPr txBox="1">
              <a:spLocks noChangeArrowheads="1"/>
            </p:cNvSpPr>
            <p:nvPr/>
          </p:nvSpPr>
          <p:spPr bwMode="auto">
            <a:xfrm>
              <a:off x="4267" y="144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zh-CN" sz="2400">
                  <a:solidFill>
                    <a:srgbClr val="FFFF00"/>
                  </a:solidFill>
                  <a:latin typeface="Comic Sans MS" panose="030F0902030302020204" pitchFamily="66" charset="0"/>
                </a:rPr>
                <a:t>w</a:t>
              </a:r>
              <a:endParaRPr lang="en-US" altLang="zh-CN" sz="1800">
                <a:solidFill>
                  <a:srgbClr val="FFFF00"/>
                </a:solidFill>
                <a:latin typeface="Comic Sans MS" panose="030F0902030302020204" pitchFamily="66" charset="0"/>
              </a:endParaRPr>
            </a:p>
          </p:txBody>
        </p:sp>
      </p:grpSp>
      <p:sp>
        <p:nvSpPr>
          <p:cNvPr id="56344" name="Line 39">
            <a:extLst>
              <a:ext uri="{FF2B5EF4-FFF2-40B4-BE49-F238E27FC236}">
                <a16:creationId xmlns:a16="http://schemas.microsoft.com/office/drawing/2014/main" id="{7B351F2B-3E7D-88A9-1671-D079D6BC5C6A}"/>
              </a:ext>
            </a:extLst>
          </p:cNvPr>
          <p:cNvSpPr>
            <a:spLocks noChangeShapeType="1"/>
          </p:cNvSpPr>
          <p:nvPr/>
        </p:nvSpPr>
        <p:spPr bwMode="auto">
          <a:xfrm flipV="1">
            <a:off x="1752600" y="1676400"/>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5" name="Line 40">
            <a:extLst>
              <a:ext uri="{FF2B5EF4-FFF2-40B4-BE49-F238E27FC236}">
                <a16:creationId xmlns:a16="http://schemas.microsoft.com/office/drawing/2014/main" id="{C656B383-F4B1-4A21-0CF5-241A1BF81602}"/>
              </a:ext>
            </a:extLst>
          </p:cNvPr>
          <p:cNvSpPr>
            <a:spLocks noChangeShapeType="1"/>
          </p:cNvSpPr>
          <p:nvPr/>
        </p:nvSpPr>
        <p:spPr bwMode="auto">
          <a:xfrm flipV="1">
            <a:off x="2590800" y="2514600"/>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6" name="Text Box 41">
            <a:extLst>
              <a:ext uri="{FF2B5EF4-FFF2-40B4-BE49-F238E27FC236}">
                <a16:creationId xmlns:a16="http://schemas.microsoft.com/office/drawing/2014/main" id="{9E383CF9-8178-5C27-2908-E0329177F5E6}"/>
              </a:ext>
            </a:extLst>
          </p:cNvPr>
          <p:cNvSpPr txBox="1">
            <a:spLocks noChangeArrowheads="1"/>
          </p:cNvSpPr>
          <p:nvPr/>
        </p:nvSpPr>
        <p:spPr bwMode="auto">
          <a:xfrm>
            <a:off x="1524000" y="3429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2400">
                <a:solidFill>
                  <a:srgbClr val="000000"/>
                </a:solidFill>
                <a:latin typeface="Arial" panose="020B0604020202020204" pitchFamily="34" charset="0"/>
              </a:rPr>
              <a:t>A</a:t>
            </a:r>
          </a:p>
        </p:txBody>
      </p:sp>
      <p:sp>
        <p:nvSpPr>
          <p:cNvPr id="56347" name="Text Box 42">
            <a:extLst>
              <a:ext uri="{FF2B5EF4-FFF2-40B4-BE49-F238E27FC236}">
                <a16:creationId xmlns:a16="http://schemas.microsoft.com/office/drawing/2014/main" id="{E0EDF325-33DB-232C-2400-C5EDDFD2E150}"/>
              </a:ext>
            </a:extLst>
          </p:cNvPr>
          <p:cNvSpPr txBox="1">
            <a:spLocks noChangeArrowheads="1"/>
          </p:cNvSpPr>
          <p:nvPr/>
        </p:nvSpPr>
        <p:spPr bwMode="auto">
          <a:xfrm>
            <a:off x="2584450" y="3429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2400">
                <a:solidFill>
                  <a:srgbClr val="000000"/>
                </a:solidFill>
                <a:latin typeface="Arial" panose="020B0604020202020204" pitchFamily="34" charset="0"/>
              </a:rPr>
              <a:t>B</a:t>
            </a:r>
          </a:p>
        </p:txBody>
      </p:sp>
      <p:sp>
        <p:nvSpPr>
          <p:cNvPr id="56348" name="Text Box 43">
            <a:extLst>
              <a:ext uri="{FF2B5EF4-FFF2-40B4-BE49-F238E27FC236}">
                <a16:creationId xmlns:a16="http://schemas.microsoft.com/office/drawing/2014/main" id="{98F566AF-F8F0-EAF2-A540-D0381D19EB01}"/>
              </a:ext>
            </a:extLst>
          </p:cNvPr>
          <p:cNvSpPr txBox="1">
            <a:spLocks noChangeArrowheads="1"/>
          </p:cNvSpPr>
          <p:nvPr/>
        </p:nvSpPr>
        <p:spPr bwMode="auto">
          <a:xfrm>
            <a:off x="3346450" y="3429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2400">
                <a:solidFill>
                  <a:srgbClr val="000000"/>
                </a:solidFill>
                <a:latin typeface="Arial" panose="020B0604020202020204" pitchFamily="34" charset="0"/>
              </a:rPr>
              <a:t>C</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2">
            <a:extLst>
              <a:ext uri="{FF2B5EF4-FFF2-40B4-BE49-F238E27FC236}">
                <a16:creationId xmlns:a16="http://schemas.microsoft.com/office/drawing/2014/main" id="{A84DED35-5AD7-E63A-6B45-2A9CF1B04967}"/>
              </a:ext>
            </a:extLst>
          </p:cNvPr>
          <p:cNvSpPr>
            <a:spLocks noGrp="1" noChangeArrowheads="1"/>
          </p:cNvSpPr>
          <p:nvPr>
            <p:ph type="title"/>
          </p:nvPr>
        </p:nvSpPr>
        <p:spPr/>
        <p:txBody>
          <a:bodyPr/>
          <a:lstStyle/>
          <a:p>
            <a:pPr eaLnBrk="1" hangingPunct="1"/>
            <a:r>
              <a:rPr lang="en-US" altLang="zh-CN"/>
              <a:t>Cuts in a graph</a:t>
            </a:r>
            <a:endParaRPr lang="zh-CN" altLang="en-US"/>
          </a:p>
        </p:txBody>
      </p:sp>
      <p:sp>
        <p:nvSpPr>
          <p:cNvPr id="58371" name="Rectangle 3">
            <a:extLst>
              <a:ext uri="{FF2B5EF4-FFF2-40B4-BE49-F238E27FC236}">
                <a16:creationId xmlns:a16="http://schemas.microsoft.com/office/drawing/2014/main" id="{B6D15312-A79F-8763-4239-EFED75A6C8DE}"/>
              </a:ext>
            </a:extLst>
          </p:cNvPr>
          <p:cNvSpPr txBox="1">
            <a:spLocks noChangeArrowheads="1"/>
          </p:cNvSpPr>
          <p:nvPr/>
        </p:nvSpPr>
        <p:spPr bwMode="auto">
          <a:xfrm>
            <a:off x="685800" y="3021013"/>
            <a:ext cx="777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zh-CN" sz="2400"/>
              <a:t>Link Cut</a:t>
            </a:r>
          </a:p>
          <a:p>
            <a:pPr lvl="1">
              <a:lnSpc>
                <a:spcPct val="90000"/>
              </a:lnSpc>
              <a:buFont typeface="Arial" panose="020B0604020202020204" pitchFamily="34" charset="0"/>
              <a:buChar char="•"/>
            </a:pPr>
            <a:r>
              <a:rPr lang="en-US" altLang="zh-CN" sz="1800">
                <a:solidFill>
                  <a:srgbClr val="000000"/>
                </a:solidFill>
                <a:latin typeface="Arial" panose="020B0604020202020204" pitchFamily="34" charset="0"/>
              </a:rPr>
              <a:t>set of links whose removal makes a graph disconnected</a:t>
            </a:r>
          </a:p>
          <a:p>
            <a:pPr lvl="1">
              <a:lnSpc>
                <a:spcPct val="90000"/>
              </a:lnSpc>
              <a:buFont typeface="Arial" panose="020B0604020202020204" pitchFamily="34" charset="0"/>
              <a:buChar char="•"/>
            </a:pPr>
            <a:r>
              <a:rPr lang="en-US" altLang="zh-CN" sz="1800">
                <a:solidFill>
                  <a:srgbClr val="000000"/>
                </a:solidFill>
                <a:latin typeface="Arial" panose="020B0604020202020204" pitchFamily="34" charset="0"/>
              </a:rPr>
              <a:t>cost of a cut:</a:t>
            </a:r>
          </a:p>
        </p:txBody>
      </p:sp>
      <p:sp>
        <p:nvSpPr>
          <p:cNvPr id="58372" name="Oval 4">
            <a:extLst>
              <a:ext uri="{FF2B5EF4-FFF2-40B4-BE49-F238E27FC236}">
                <a16:creationId xmlns:a16="http://schemas.microsoft.com/office/drawing/2014/main" id="{040BBF6A-8D8E-C524-C5F9-191054484646}"/>
              </a:ext>
            </a:extLst>
          </p:cNvPr>
          <p:cNvSpPr>
            <a:spLocks noChangeArrowheads="1"/>
          </p:cNvSpPr>
          <p:nvPr/>
        </p:nvSpPr>
        <p:spPr bwMode="auto">
          <a:xfrm>
            <a:off x="2849563" y="1839913"/>
            <a:ext cx="107950"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73" name="Oval 5">
            <a:extLst>
              <a:ext uri="{FF2B5EF4-FFF2-40B4-BE49-F238E27FC236}">
                <a16:creationId xmlns:a16="http://schemas.microsoft.com/office/drawing/2014/main" id="{4D5E7C14-A3C4-A6DE-C4FF-421E26B8A600}"/>
              </a:ext>
            </a:extLst>
          </p:cNvPr>
          <p:cNvSpPr>
            <a:spLocks noChangeArrowheads="1"/>
          </p:cNvSpPr>
          <p:nvPr/>
        </p:nvSpPr>
        <p:spPr bwMode="auto">
          <a:xfrm>
            <a:off x="3279775" y="1725613"/>
            <a:ext cx="106363"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74" name="Oval 6">
            <a:extLst>
              <a:ext uri="{FF2B5EF4-FFF2-40B4-BE49-F238E27FC236}">
                <a16:creationId xmlns:a16="http://schemas.microsoft.com/office/drawing/2014/main" id="{ADB52069-EBA2-4A56-EFCC-5F184E5F7D16}"/>
              </a:ext>
            </a:extLst>
          </p:cNvPr>
          <p:cNvSpPr>
            <a:spLocks noChangeArrowheads="1"/>
          </p:cNvSpPr>
          <p:nvPr/>
        </p:nvSpPr>
        <p:spPr bwMode="auto">
          <a:xfrm>
            <a:off x="2743200" y="2297113"/>
            <a:ext cx="106363"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75" name="Oval 7">
            <a:extLst>
              <a:ext uri="{FF2B5EF4-FFF2-40B4-BE49-F238E27FC236}">
                <a16:creationId xmlns:a16="http://schemas.microsoft.com/office/drawing/2014/main" id="{50F409F3-8866-80A8-42A7-010FA9323E70}"/>
              </a:ext>
            </a:extLst>
          </p:cNvPr>
          <p:cNvSpPr>
            <a:spLocks noChangeArrowheads="1"/>
          </p:cNvSpPr>
          <p:nvPr/>
        </p:nvSpPr>
        <p:spPr bwMode="auto">
          <a:xfrm>
            <a:off x="3386138" y="2411413"/>
            <a:ext cx="107950"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76" name="Oval 8">
            <a:extLst>
              <a:ext uri="{FF2B5EF4-FFF2-40B4-BE49-F238E27FC236}">
                <a16:creationId xmlns:a16="http://schemas.microsoft.com/office/drawing/2014/main" id="{6CC04D5E-95F6-D54C-3168-37A35C9E1737}"/>
              </a:ext>
            </a:extLst>
          </p:cNvPr>
          <p:cNvSpPr>
            <a:spLocks noChangeArrowheads="1"/>
          </p:cNvSpPr>
          <p:nvPr/>
        </p:nvSpPr>
        <p:spPr bwMode="auto">
          <a:xfrm>
            <a:off x="3814763" y="2068513"/>
            <a:ext cx="107950"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77" name="Oval 9">
            <a:extLst>
              <a:ext uri="{FF2B5EF4-FFF2-40B4-BE49-F238E27FC236}">
                <a16:creationId xmlns:a16="http://schemas.microsoft.com/office/drawing/2014/main" id="{07F9F0C4-EB4C-3F0B-3D6D-663CC5C1B3A7}"/>
              </a:ext>
            </a:extLst>
          </p:cNvPr>
          <p:cNvSpPr>
            <a:spLocks noChangeArrowheads="1"/>
          </p:cNvSpPr>
          <p:nvPr/>
        </p:nvSpPr>
        <p:spPr bwMode="auto">
          <a:xfrm>
            <a:off x="4779963" y="1954213"/>
            <a:ext cx="107950"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78" name="Oval 10">
            <a:extLst>
              <a:ext uri="{FF2B5EF4-FFF2-40B4-BE49-F238E27FC236}">
                <a16:creationId xmlns:a16="http://schemas.microsoft.com/office/drawing/2014/main" id="{21398986-BE79-0092-CD8B-EE8D14B6216F}"/>
              </a:ext>
            </a:extLst>
          </p:cNvPr>
          <p:cNvSpPr>
            <a:spLocks noChangeArrowheads="1"/>
          </p:cNvSpPr>
          <p:nvPr/>
        </p:nvSpPr>
        <p:spPr bwMode="auto">
          <a:xfrm>
            <a:off x="5316538" y="2411413"/>
            <a:ext cx="107950"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79" name="Oval 11">
            <a:extLst>
              <a:ext uri="{FF2B5EF4-FFF2-40B4-BE49-F238E27FC236}">
                <a16:creationId xmlns:a16="http://schemas.microsoft.com/office/drawing/2014/main" id="{0CBB8951-3C21-7831-F641-CD983AE4F3E3}"/>
              </a:ext>
            </a:extLst>
          </p:cNvPr>
          <p:cNvSpPr>
            <a:spLocks noChangeArrowheads="1"/>
          </p:cNvSpPr>
          <p:nvPr/>
        </p:nvSpPr>
        <p:spPr bwMode="auto">
          <a:xfrm>
            <a:off x="3065463" y="2525713"/>
            <a:ext cx="106362"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80" name="Oval 12">
            <a:extLst>
              <a:ext uri="{FF2B5EF4-FFF2-40B4-BE49-F238E27FC236}">
                <a16:creationId xmlns:a16="http://schemas.microsoft.com/office/drawing/2014/main" id="{881C4B8E-58E5-81F8-6F9D-58448CBC7107}"/>
              </a:ext>
            </a:extLst>
          </p:cNvPr>
          <p:cNvSpPr>
            <a:spLocks noChangeArrowheads="1"/>
          </p:cNvSpPr>
          <p:nvPr/>
        </p:nvSpPr>
        <p:spPr bwMode="auto">
          <a:xfrm>
            <a:off x="3171825" y="1497013"/>
            <a:ext cx="107950"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81" name="Oval 13">
            <a:extLst>
              <a:ext uri="{FF2B5EF4-FFF2-40B4-BE49-F238E27FC236}">
                <a16:creationId xmlns:a16="http://schemas.microsoft.com/office/drawing/2014/main" id="{84DC309D-481E-9146-A338-C2AD83EA1B7C}"/>
              </a:ext>
            </a:extLst>
          </p:cNvPr>
          <p:cNvSpPr>
            <a:spLocks noChangeArrowheads="1"/>
          </p:cNvSpPr>
          <p:nvPr/>
        </p:nvSpPr>
        <p:spPr bwMode="auto">
          <a:xfrm>
            <a:off x="5532438" y="1954213"/>
            <a:ext cx="106362"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82" name="Oval 14">
            <a:extLst>
              <a:ext uri="{FF2B5EF4-FFF2-40B4-BE49-F238E27FC236}">
                <a16:creationId xmlns:a16="http://schemas.microsoft.com/office/drawing/2014/main" id="{5DB204CF-0673-CFEE-366F-AC5D10406E8E}"/>
              </a:ext>
            </a:extLst>
          </p:cNvPr>
          <p:cNvSpPr>
            <a:spLocks noChangeArrowheads="1"/>
          </p:cNvSpPr>
          <p:nvPr/>
        </p:nvSpPr>
        <p:spPr bwMode="auto">
          <a:xfrm>
            <a:off x="3065463" y="2068513"/>
            <a:ext cx="106362"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83" name="Oval 15">
            <a:extLst>
              <a:ext uri="{FF2B5EF4-FFF2-40B4-BE49-F238E27FC236}">
                <a16:creationId xmlns:a16="http://schemas.microsoft.com/office/drawing/2014/main" id="{2431C4A8-CFEE-50ED-0831-66141AC5DC10}"/>
              </a:ext>
            </a:extLst>
          </p:cNvPr>
          <p:cNvSpPr>
            <a:spLocks noChangeArrowheads="1"/>
          </p:cNvSpPr>
          <p:nvPr/>
        </p:nvSpPr>
        <p:spPr bwMode="auto">
          <a:xfrm>
            <a:off x="5102225" y="1725613"/>
            <a:ext cx="107950"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84" name="Oval 16">
            <a:extLst>
              <a:ext uri="{FF2B5EF4-FFF2-40B4-BE49-F238E27FC236}">
                <a16:creationId xmlns:a16="http://schemas.microsoft.com/office/drawing/2014/main" id="{02CA90CC-36A4-BE55-714B-634826961C92}"/>
              </a:ext>
            </a:extLst>
          </p:cNvPr>
          <p:cNvSpPr>
            <a:spLocks noChangeArrowheads="1"/>
          </p:cNvSpPr>
          <p:nvPr/>
        </p:nvSpPr>
        <p:spPr bwMode="auto">
          <a:xfrm>
            <a:off x="4673600" y="2411413"/>
            <a:ext cx="106363"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58385" name="Oval 17">
            <a:extLst>
              <a:ext uri="{FF2B5EF4-FFF2-40B4-BE49-F238E27FC236}">
                <a16:creationId xmlns:a16="http://schemas.microsoft.com/office/drawing/2014/main" id="{E1A929EB-B3DE-8383-C841-74289DFB4F4F}"/>
              </a:ext>
            </a:extLst>
          </p:cNvPr>
          <p:cNvSpPr>
            <a:spLocks noChangeArrowheads="1"/>
          </p:cNvSpPr>
          <p:nvPr/>
        </p:nvSpPr>
        <p:spPr bwMode="auto">
          <a:xfrm>
            <a:off x="5424488" y="2754313"/>
            <a:ext cx="107950"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cxnSp>
        <p:nvCxnSpPr>
          <p:cNvPr id="58386" name="AutoShape 18">
            <a:extLst>
              <a:ext uri="{FF2B5EF4-FFF2-40B4-BE49-F238E27FC236}">
                <a16:creationId xmlns:a16="http://schemas.microsoft.com/office/drawing/2014/main" id="{0AA8A7FD-5975-41DE-E8D4-810FD0516525}"/>
              </a:ext>
            </a:extLst>
          </p:cNvPr>
          <p:cNvCxnSpPr>
            <a:cxnSpLocks noChangeShapeType="1"/>
            <a:stCxn id="58372" idx="5"/>
            <a:endCxn id="58382" idx="1"/>
          </p:cNvCxnSpPr>
          <p:nvPr/>
        </p:nvCxnSpPr>
        <p:spPr bwMode="auto">
          <a:xfrm>
            <a:off x="2941638" y="1936750"/>
            <a:ext cx="138112" cy="1492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87" name="AutoShape 19">
            <a:extLst>
              <a:ext uri="{FF2B5EF4-FFF2-40B4-BE49-F238E27FC236}">
                <a16:creationId xmlns:a16="http://schemas.microsoft.com/office/drawing/2014/main" id="{2B940AA8-0103-A0E5-358A-8FDCFD4B2B1F}"/>
              </a:ext>
            </a:extLst>
          </p:cNvPr>
          <p:cNvCxnSpPr>
            <a:cxnSpLocks noChangeShapeType="1"/>
            <a:stCxn id="58374" idx="6"/>
            <a:endCxn id="58382" idx="3"/>
          </p:cNvCxnSpPr>
          <p:nvPr/>
        </p:nvCxnSpPr>
        <p:spPr bwMode="auto">
          <a:xfrm flipV="1">
            <a:off x="2849563" y="2165350"/>
            <a:ext cx="230187" cy="18891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88" name="AutoShape 20">
            <a:extLst>
              <a:ext uri="{FF2B5EF4-FFF2-40B4-BE49-F238E27FC236}">
                <a16:creationId xmlns:a16="http://schemas.microsoft.com/office/drawing/2014/main" id="{D6831323-076D-E611-E9E8-66AD5063C1FE}"/>
              </a:ext>
            </a:extLst>
          </p:cNvPr>
          <p:cNvCxnSpPr>
            <a:cxnSpLocks noChangeShapeType="1"/>
            <a:stCxn id="58374" idx="5"/>
            <a:endCxn id="58379" idx="1"/>
          </p:cNvCxnSpPr>
          <p:nvPr/>
        </p:nvCxnSpPr>
        <p:spPr bwMode="auto">
          <a:xfrm>
            <a:off x="2835275" y="2393950"/>
            <a:ext cx="244475" cy="1492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89" name="AutoShape 21">
            <a:extLst>
              <a:ext uri="{FF2B5EF4-FFF2-40B4-BE49-F238E27FC236}">
                <a16:creationId xmlns:a16="http://schemas.microsoft.com/office/drawing/2014/main" id="{53831998-3370-C361-2979-168275D886B2}"/>
              </a:ext>
            </a:extLst>
          </p:cNvPr>
          <p:cNvCxnSpPr>
            <a:cxnSpLocks noChangeShapeType="1"/>
            <a:stCxn id="58372" idx="3"/>
            <a:endCxn id="58374" idx="0"/>
          </p:cNvCxnSpPr>
          <p:nvPr/>
        </p:nvCxnSpPr>
        <p:spPr bwMode="auto">
          <a:xfrm flipH="1">
            <a:off x="2797175" y="1936750"/>
            <a:ext cx="69850" cy="36036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90" name="AutoShape 22">
            <a:extLst>
              <a:ext uri="{FF2B5EF4-FFF2-40B4-BE49-F238E27FC236}">
                <a16:creationId xmlns:a16="http://schemas.microsoft.com/office/drawing/2014/main" id="{DD239F36-2FB2-A4EB-C426-4194A0BFEB27}"/>
              </a:ext>
            </a:extLst>
          </p:cNvPr>
          <p:cNvCxnSpPr>
            <a:cxnSpLocks noChangeShapeType="1"/>
            <a:stCxn id="58382" idx="4"/>
            <a:endCxn id="58379" idx="0"/>
          </p:cNvCxnSpPr>
          <p:nvPr/>
        </p:nvCxnSpPr>
        <p:spPr bwMode="auto">
          <a:xfrm>
            <a:off x="3119438" y="2182813"/>
            <a:ext cx="0" cy="34290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91" name="AutoShape 23">
            <a:extLst>
              <a:ext uri="{FF2B5EF4-FFF2-40B4-BE49-F238E27FC236}">
                <a16:creationId xmlns:a16="http://schemas.microsoft.com/office/drawing/2014/main" id="{8DDD85EA-DAD4-FE21-4767-A7BCBABCCD04}"/>
              </a:ext>
            </a:extLst>
          </p:cNvPr>
          <p:cNvCxnSpPr>
            <a:cxnSpLocks noChangeShapeType="1"/>
            <a:stCxn id="58382" idx="7"/>
            <a:endCxn id="58373" idx="4"/>
          </p:cNvCxnSpPr>
          <p:nvPr/>
        </p:nvCxnSpPr>
        <p:spPr bwMode="auto">
          <a:xfrm flipV="1">
            <a:off x="3155950" y="1839913"/>
            <a:ext cx="177800" cy="24606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92" name="AutoShape 24">
            <a:extLst>
              <a:ext uri="{FF2B5EF4-FFF2-40B4-BE49-F238E27FC236}">
                <a16:creationId xmlns:a16="http://schemas.microsoft.com/office/drawing/2014/main" id="{96995ADB-C03C-4C02-B8AC-15D1BFA30412}"/>
              </a:ext>
            </a:extLst>
          </p:cNvPr>
          <p:cNvCxnSpPr>
            <a:cxnSpLocks noChangeShapeType="1"/>
            <a:stCxn id="58382" idx="5"/>
            <a:endCxn id="58375" idx="1"/>
          </p:cNvCxnSpPr>
          <p:nvPr/>
        </p:nvCxnSpPr>
        <p:spPr bwMode="auto">
          <a:xfrm>
            <a:off x="3155950" y="2165350"/>
            <a:ext cx="246063" cy="2635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93" name="AutoShape 25">
            <a:extLst>
              <a:ext uri="{FF2B5EF4-FFF2-40B4-BE49-F238E27FC236}">
                <a16:creationId xmlns:a16="http://schemas.microsoft.com/office/drawing/2014/main" id="{07B0D6A9-2877-2614-B07E-482333FFCCAF}"/>
              </a:ext>
            </a:extLst>
          </p:cNvPr>
          <p:cNvCxnSpPr>
            <a:cxnSpLocks noChangeShapeType="1"/>
            <a:stCxn id="58379" idx="6"/>
            <a:endCxn id="58375" idx="3"/>
          </p:cNvCxnSpPr>
          <p:nvPr/>
        </p:nvCxnSpPr>
        <p:spPr bwMode="auto">
          <a:xfrm flipV="1">
            <a:off x="3171825" y="2508250"/>
            <a:ext cx="230188" cy="7461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94" name="AutoShape 26">
            <a:extLst>
              <a:ext uri="{FF2B5EF4-FFF2-40B4-BE49-F238E27FC236}">
                <a16:creationId xmlns:a16="http://schemas.microsoft.com/office/drawing/2014/main" id="{6D446990-C264-265E-E744-6F8F8F161423}"/>
              </a:ext>
            </a:extLst>
          </p:cNvPr>
          <p:cNvCxnSpPr>
            <a:cxnSpLocks noChangeShapeType="1"/>
            <a:stCxn id="58372" idx="7"/>
            <a:endCxn id="58380" idx="3"/>
          </p:cNvCxnSpPr>
          <p:nvPr/>
        </p:nvCxnSpPr>
        <p:spPr bwMode="auto">
          <a:xfrm flipV="1">
            <a:off x="2941638" y="1593850"/>
            <a:ext cx="246062" cy="2635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95" name="AutoShape 27">
            <a:extLst>
              <a:ext uri="{FF2B5EF4-FFF2-40B4-BE49-F238E27FC236}">
                <a16:creationId xmlns:a16="http://schemas.microsoft.com/office/drawing/2014/main" id="{FCD16EB5-48C9-93A8-AA00-A0563880ED6F}"/>
              </a:ext>
            </a:extLst>
          </p:cNvPr>
          <p:cNvCxnSpPr>
            <a:cxnSpLocks noChangeShapeType="1"/>
            <a:stCxn id="58380" idx="5"/>
            <a:endCxn id="58373" idx="0"/>
          </p:cNvCxnSpPr>
          <p:nvPr/>
        </p:nvCxnSpPr>
        <p:spPr bwMode="auto">
          <a:xfrm>
            <a:off x="3263900" y="1593850"/>
            <a:ext cx="69850" cy="13176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96" name="AutoShape 28">
            <a:extLst>
              <a:ext uri="{FF2B5EF4-FFF2-40B4-BE49-F238E27FC236}">
                <a16:creationId xmlns:a16="http://schemas.microsoft.com/office/drawing/2014/main" id="{BB0470EA-88C3-497F-9E98-189CEA8D89F0}"/>
              </a:ext>
            </a:extLst>
          </p:cNvPr>
          <p:cNvCxnSpPr>
            <a:cxnSpLocks noChangeShapeType="1"/>
            <a:stCxn id="58375" idx="7"/>
            <a:endCxn id="58376" idx="3"/>
          </p:cNvCxnSpPr>
          <p:nvPr/>
        </p:nvCxnSpPr>
        <p:spPr bwMode="auto">
          <a:xfrm flipV="1">
            <a:off x="3478213" y="2165350"/>
            <a:ext cx="354012" cy="2635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97" name="AutoShape 29">
            <a:extLst>
              <a:ext uri="{FF2B5EF4-FFF2-40B4-BE49-F238E27FC236}">
                <a16:creationId xmlns:a16="http://schemas.microsoft.com/office/drawing/2014/main" id="{2CDF3F57-35C2-C99B-A656-3EC26167DC73}"/>
              </a:ext>
            </a:extLst>
          </p:cNvPr>
          <p:cNvCxnSpPr>
            <a:cxnSpLocks noChangeShapeType="1"/>
            <a:stCxn id="58380" idx="6"/>
            <a:endCxn id="58376" idx="1"/>
          </p:cNvCxnSpPr>
          <p:nvPr/>
        </p:nvCxnSpPr>
        <p:spPr bwMode="auto">
          <a:xfrm>
            <a:off x="3279775" y="1554163"/>
            <a:ext cx="552450" cy="53181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98" name="AutoShape 30">
            <a:extLst>
              <a:ext uri="{FF2B5EF4-FFF2-40B4-BE49-F238E27FC236}">
                <a16:creationId xmlns:a16="http://schemas.microsoft.com/office/drawing/2014/main" id="{3C135A2C-8EF7-2A3E-5B14-82C6783210B4}"/>
              </a:ext>
            </a:extLst>
          </p:cNvPr>
          <p:cNvCxnSpPr>
            <a:cxnSpLocks noChangeShapeType="1"/>
            <a:stCxn id="58382" idx="6"/>
            <a:endCxn id="58376" idx="2"/>
          </p:cNvCxnSpPr>
          <p:nvPr/>
        </p:nvCxnSpPr>
        <p:spPr bwMode="auto">
          <a:xfrm>
            <a:off x="3171825" y="2125663"/>
            <a:ext cx="642938"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399" name="AutoShape 31">
            <a:extLst>
              <a:ext uri="{FF2B5EF4-FFF2-40B4-BE49-F238E27FC236}">
                <a16:creationId xmlns:a16="http://schemas.microsoft.com/office/drawing/2014/main" id="{5ADC0B61-573A-6091-0648-F1A564E042AE}"/>
              </a:ext>
            </a:extLst>
          </p:cNvPr>
          <p:cNvCxnSpPr>
            <a:cxnSpLocks noChangeShapeType="1"/>
            <a:stCxn id="58377" idx="4"/>
            <a:endCxn id="58384" idx="0"/>
          </p:cNvCxnSpPr>
          <p:nvPr/>
        </p:nvCxnSpPr>
        <p:spPr bwMode="auto">
          <a:xfrm flipH="1">
            <a:off x="4727575" y="2068513"/>
            <a:ext cx="106363" cy="34290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400" name="AutoShape 32">
            <a:extLst>
              <a:ext uri="{FF2B5EF4-FFF2-40B4-BE49-F238E27FC236}">
                <a16:creationId xmlns:a16="http://schemas.microsoft.com/office/drawing/2014/main" id="{556FB542-5F1F-C6A1-69EF-3FCB132005F3}"/>
              </a:ext>
            </a:extLst>
          </p:cNvPr>
          <p:cNvCxnSpPr>
            <a:cxnSpLocks noChangeShapeType="1"/>
            <a:stCxn id="58377" idx="7"/>
            <a:endCxn id="58383" idx="3"/>
          </p:cNvCxnSpPr>
          <p:nvPr/>
        </p:nvCxnSpPr>
        <p:spPr bwMode="auto">
          <a:xfrm flipV="1">
            <a:off x="4872038" y="1822450"/>
            <a:ext cx="246062" cy="1492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401" name="AutoShape 33">
            <a:extLst>
              <a:ext uri="{FF2B5EF4-FFF2-40B4-BE49-F238E27FC236}">
                <a16:creationId xmlns:a16="http://schemas.microsoft.com/office/drawing/2014/main" id="{6FD289B9-71B8-EC89-8027-C41BB5B9B2C3}"/>
              </a:ext>
            </a:extLst>
          </p:cNvPr>
          <p:cNvCxnSpPr>
            <a:cxnSpLocks noChangeShapeType="1"/>
            <a:stCxn id="58383" idx="4"/>
            <a:endCxn id="58378" idx="1"/>
          </p:cNvCxnSpPr>
          <p:nvPr/>
        </p:nvCxnSpPr>
        <p:spPr bwMode="auto">
          <a:xfrm>
            <a:off x="5156200" y="1839913"/>
            <a:ext cx="176213" cy="58896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402" name="AutoShape 34">
            <a:extLst>
              <a:ext uri="{FF2B5EF4-FFF2-40B4-BE49-F238E27FC236}">
                <a16:creationId xmlns:a16="http://schemas.microsoft.com/office/drawing/2014/main" id="{011F0AE3-E551-B212-A4D0-DBEA70778420}"/>
              </a:ext>
            </a:extLst>
          </p:cNvPr>
          <p:cNvCxnSpPr>
            <a:cxnSpLocks noChangeShapeType="1"/>
            <a:stCxn id="58384" idx="6"/>
            <a:endCxn id="58378" idx="2"/>
          </p:cNvCxnSpPr>
          <p:nvPr/>
        </p:nvCxnSpPr>
        <p:spPr bwMode="auto">
          <a:xfrm>
            <a:off x="4779963" y="2468563"/>
            <a:ext cx="536575"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403" name="AutoShape 35">
            <a:extLst>
              <a:ext uri="{FF2B5EF4-FFF2-40B4-BE49-F238E27FC236}">
                <a16:creationId xmlns:a16="http://schemas.microsoft.com/office/drawing/2014/main" id="{D5FDE23D-41DA-3A5B-9280-F912810F67DE}"/>
              </a:ext>
            </a:extLst>
          </p:cNvPr>
          <p:cNvCxnSpPr>
            <a:cxnSpLocks noChangeShapeType="1"/>
            <a:stCxn id="58383" idx="5"/>
            <a:endCxn id="58381" idx="2"/>
          </p:cNvCxnSpPr>
          <p:nvPr/>
        </p:nvCxnSpPr>
        <p:spPr bwMode="auto">
          <a:xfrm>
            <a:off x="5194300" y="1822450"/>
            <a:ext cx="338138" cy="18891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404" name="AutoShape 36">
            <a:extLst>
              <a:ext uri="{FF2B5EF4-FFF2-40B4-BE49-F238E27FC236}">
                <a16:creationId xmlns:a16="http://schemas.microsoft.com/office/drawing/2014/main" id="{0A2AD581-A4F0-181C-2049-3CAB37EC94E5}"/>
              </a:ext>
            </a:extLst>
          </p:cNvPr>
          <p:cNvCxnSpPr>
            <a:cxnSpLocks noChangeShapeType="1"/>
            <a:stCxn id="58377" idx="5"/>
            <a:endCxn id="58378" idx="1"/>
          </p:cNvCxnSpPr>
          <p:nvPr/>
        </p:nvCxnSpPr>
        <p:spPr bwMode="auto">
          <a:xfrm>
            <a:off x="4872038" y="2051050"/>
            <a:ext cx="460375" cy="3778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405" name="AutoShape 37">
            <a:extLst>
              <a:ext uri="{FF2B5EF4-FFF2-40B4-BE49-F238E27FC236}">
                <a16:creationId xmlns:a16="http://schemas.microsoft.com/office/drawing/2014/main" id="{EEC11321-E6AC-D4A7-CAA7-709E4E75E2D4}"/>
              </a:ext>
            </a:extLst>
          </p:cNvPr>
          <p:cNvCxnSpPr>
            <a:cxnSpLocks noChangeShapeType="1"/>
            <a:stCxn id="58381" idx="3"/>
            <a:endCxn id="58384" idx="7"/>
          </p:cNvCxnSpPr>
          <p:nvPr/>
        </p:nvCxnSpPr>
        <p:spPr bwMode="auto">
          <a:xfrm flipH="1">
            <a:off x="4765675" y="2051050"/>
            <a:ext cx="781050" cy="3778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406" name="AutoShape 38">
            <a:extLst>
              <a:ext uri="{FF2B5EF4-FFF2-40B4-BE49-F238E27FC236}">
                <a16:creationId xmlns:a16="http://schemas.microsoft.com/office/drawing/2014/main" id="{BFEE7101-7372-5649-0C6E-9D4A23962FBB}"/>
              </a:ext>
            </a:extLst>
          </p:cNvPr>
          <p:cNvCxnSpPr>
            <a:cxnSpLocks noChangeShapeType="1"/>
            <a:stCxn id="58381" idx="4"/>
            <a:endCxn id="58385" idx="0"/>
          </p:cNvCxnSpPr>
          <p:nvPr/>
        </p:nvCxnSpPr>
        <p:spPr bwMode="auto">
          <a:xfrm flipH="1">
            <a:off x="5478463" y="2068513"/>
            <a:ext cx="107950" cy="68580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407" name="AutoShape 39">
            <a:extLst>
              <a:ext uri="{FF2B5EF4-FFF2-40B4-BE49-F238E27FC236}">
                <a16:creationId xmlns:a16="http://schemas.microsoft.com/office/drawing/2014/main" id="{24D06CE9-A67C-E67E-D83F-2589A05D518F}"/>
              </a:ext>
            </a:extLst>
          </p:cNvPr>
          <p:cNvCxnSpPr>
            <a:cxnSpLocks noChangeShapeType="1"/>
            <a:stCxn id="58384" idx="5"/>
            <a:endCxn id="58385" idx="2"/>
          </p:cNvCxnSpPr>
          <p:nvPr/>
        </p:nvCxnSpPr>
        <p:spPr bwMode="auto">
          <a:xfrm>
            <a:off x="4765675" y="2508250"/>
            <a:ext cx="658813" cy="30321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8408" name="AutoShape 40">
            <a:extLst>
              <a:ext uri="{FF2B5EF4-FFF2-40B4-BE49-F238E27FC236}">
                <a16:creationId xmlns:a16="http://schemas.microsoft.com/office/drawing/2014/main" id="{BFA45F65-EF59-252E-2989-EF5445FB56E1}"/>
              </a:ext>
            </a:extLst>
          </p:cNvPr>
          <p:cNvCxnSpPr>
            <a:cxnSpLocks noChangeShapeType="1"/>
            <a:stCxn id="58376" idx="6"/>
            <a:endCxn id="58377" idx="2"/>
          </p:cNvCxnSpPr>
          <p:nvPr/>
        </p:nvCxnSpPr>
        <p:spPr bwMode="auto">
          <a:xfrm flipV="1">
            <a:off x="3922713" y="2011363"/>
            <a:ext cx="857250" cy="114300"/>
          </a:xfrm>
          <a:prstGeom prst="straightConnector1">
            <a:avLst/>
          </a:prstGeom>
          <a:noFill/>
          <a:ln w="38100">
            <a:solidFill>
              <a:srgbClr val="FF3300"/>
            </a:solidFill>
            <a:prstDash val="sysDot"/>
            <a:round/>
            <a:headEnd type="none" w="sm" len="sm"/>
            <a:tailEnd type="none" w="sm" len="sm"/>
          </a:ln>
          <a:extLst>
            <a:ext uri="{909E8E84-426E-40DD-AFC4-6F175D3DCCD1}">
              <a14:hiddenFill xmlns:a14="http://schemas.microsoft.com/office/drawing/2010/main">
                <a:noFill/>
              </a14:hiddenFill>
            </a:ext>
          </a:extLst>
        </p:spPr>
      </p:cxnSp>
      <p:cxnSp>
        <p:nvCxnSpPr>
          <p:cNvPr id="58409" name="AutoShape 41">
            <a:extLst>
              <a:ext uri="{FF2B5EF4-FFF2-40B4-BE49-F238E27FC236}">
                <a16:creationId xmlns:a16="http://schemas.microsoft.com/office/drawing/2014/main" id="{4CEF6E17-12C7-AF32-8C1D-3D24F0686201}"/>
              </a:ext>
            </a:extLst>
          </p:cNvPr>
          <p:cNvCxnSpPr>
            <a:cxnSpLocks noChangeShapeType="1"/>
            <a:stCxn id="58375" idx="5"/>
            <a:endCxn id="58385" idx="3"/>
          </p:cNvCxnSpPr>
          <p:nvPr/>
        </p:nvCxnSpPr>
        <p:spPr bwMode="auto">
          <a:xfrm>
            <a:off x="3478213" y="2508250"/>
            <a:ext cx="1962150" cy="342900"/>
          </a:xfrm>
          <a:prstGeom prst="straightConnector1">
            <a:avLst/>
          </a:prstGeom>
          <a:noFill/>
          <a:ln w="38100">
            <a:solidFill>
              <a:srgbClr val="FF3300"/>
            </a:solidFill>
            <a:prstDash val="sysDot"/>
            <a:round/>
            <a:headEnd type="none" w="sm" len="sm"/>
            <a:tailEnd type="none" w="sm" len="sm"/>
          </a:ln>
          <a:extLst>
            <a:ext uri="{909E8E84-426E-40DD-AFC4-6F175D3DCCD1}">
              <a14:hiddenFill xmlns:a14="http://schemas.microsoft.com/office/drawing/2010/main">
                <a:noFill/>
              </a14:hiddenFill>
            </a:ext>
          </a:extLst>
        </p:spPr>
      </p:cxnSp>
      <p:cxnSp>
        <p:nvCxnSpPr>
          <p:cNvPr id="58410" name="AutoShape 42">
            <a:extLst>
              <a:ext uri="{FF2B5EF4-FFF2-40B4-BE49-F238E27FC236}">
                <a16:creationId xmlns:a16="http://schemas.microsoft.com/office/drawing/2014/main" id="{B729965E-C0B0-777C-26A0-788EC93BD002}"/>
              </a:ext>
            </a:extLst>
          </p:cNvPr>
          <p:cNvCxnSpPr>
            <a:cxnSpLocks noChangeShapeType="1"/>
            <a:stCxn id="58380" idx="7"/>
            <a:endCxn id="58377" idx="1"/>
          </p:cNvCxnSpPr>
          <p:nvPr/>
        </p:nvCxnSpPr>
        <p:spPr bwMode="auto">
          <a:xfrm>
            <a:off x="3263900" y="1514475"/>
            <a:ext cx="1533525" cy="457200"/>
          </a:xfrm>
          <a:prstGeom prst="straightConnector1">
            <a:avLst/>
          </a:prstGeom>
          <a:noFill/>
          <a:ln w="38100">
            <a:solidFill>
              <a:srgbClr val="FF3300"/>
            </a:solidFill>
            <a:prstDash val="sysDot"/>
            <a:round/>
            <a:headEnd type="none" w="sm" len="sm"/>
            <a:tailEnd type="none" w="sm" len="sm"/>
          </a:ln>
          <a:extLst>
            <a:ext uri="{909E8E84-426E-40DD-AFC4-6F175D3DCCD1}">
              <a14:hiddenFill xmlns:a14="http://schemas.microsoft.com/office/drawing/2010/main">
                <a:noFill/>
              </a14:hiddenFill>
            </a:ext>
          </a:extLst>
        </p:spPr>
      </p:cxnSp>
      <p:cxnSp>
        <p:nvCxnSpPr>
          <p:cNvPr id="58411" name="AutoShape 43">
            <a:extLst>
              <a:ext uri="{FF2B5EF4-FFF2-40B4-BE49-F238E27FC236}">
                <a16:creationId xmlns:a16="http://schemas.microsoft.com/office/drawing/2014/main" id="{A5FE5798-67B1-EBD9-97E0-53FCEC268A44}"/>
              </a:ext>
            </a:extLst>
          </p:cNvPr>
          <p:cNvCxnSpPr>
            <a:cxnSpLocks noChangeShapeType="1"/>
            <a:stCxn id="58376" idx="5"/>
            <a:endCxn id="58384" idx="2"/>
          </p:cNvCxnSpPr>
          <p:nvPr/>
        </p:nvCxnSpPr>
        <p:spPr bwMode="auto">
          <a:xfrm>
            <a:off x="3906838" y="2165350"/>
            <a:ext cx="766762" cy="303213"/>
          </a:xfrm>
          <a:prstGeom prst="straightConnector1">
            <a:avLst/>
          </a:prstGeom>
          <a:noFill/>
          <a:ln w="38100">
            <a:solidFill>
              <a:srgbClr val="FF3300"/>
            </a:solidFill>
            <a:prstDash val="sysDot"/>
            <a:round/>
            <a:headEnd type="none" w="sm" len="sm"/>
            <a:tailEnd type="none" w="sm" len="sm"/>
          </a:ln>
          <a:extLst>
            <a:ext uri="{909E8E84-426E-40DD-AFC4-6F175D3DCCD1}">
              <a14:hiddenFill xmlns:a14="http://schemas.microsoft.com/office/drawing/2010/main">
                <a:noFill/>
              </a14:hiddenFill>
            </a:ext>
          </a:extLst>
        </p:spPr>
      </p:cxnSp>
      <p:sp>
        <p:nvSpPr>
          <p:cNvPr id="58412" name="Text Box 44">
            <a:extLst>
              <a:ext uri="{FF2B5EF4-FFF2-40B4-BE49-F238E27FC236}">
                <a16:creationId xmlns:a16="http://schemas.microsoft.com/office/drawing/2014/main" id="{69291F9D-1527-245C-8579-8504EBB9E7ED}"/>
              </a:ext>
            </a:extLst>
          </p:cNvPr>
          <p:cNvSpPr txBox="1">
            <a:spLocks noChangeArrowheads="1"/>
          </p:cNvSpPr>
          <p:nvPr/>
        </p:nvSpPr>
        <p:spPr bwMode="auto">
          <a:xfrm>
            <a:off x="2667000" y="248761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2400" b="1">
                <a:solidFill>
                  <a:srgbClr val="3333CC"/>
                </a:solidFill>
                <a:latin typeface="Arial" panose="020B0604020202020204" pitchFamily="34" charset="0"/>
              </a:rPr>
              <a:t>A</a:t>
            </a:r>
          </a:p>
        </p:txBody>
      </p:sp>
      <p:sp>
        <p:nvSpPr>
          <p:cNvPr id="58413" name="Text Box 45">
            <a:extLst>
              <a:ext uri="{FF2B5EF4-FFF2-40B4-BE49-F238E27FC236}">
                <a16:creationId xmlns:a16="http://schemas.microsoft.com/office/drawing/2014/main" id="{56424F38-15C7-362B-2EDA-271B670242A3}"/>
              </a:ext>
            </a:extLst>
          </p:cNvPr>
          <p:cNvSpPr txBox="1">
            <a:spLocks noChangeArrowheads="1"/>
          </p:cNvSpPr>
          <p:nvPr/>
        </p:nvSpPr>
        <p:spPr bwMode="auto">
          <a:xfrm>
            <a:off x="5562600" y="233521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2400" b="1">
                <a:solidFill>
                  <a:srgbClr val="808080"/>
                </a:solidFill>
                <a:latin typeface="Arial" panose="020B0604020202020204" pitchFamily="34" charset="0"/>
              </a:rPr>
              <a:t>B</a:t>
            </a:r>
          </a:p>
        </p:txBody>
      </p:sp>
      <p:pic>
        <p:nvPicPr>
          <p:cNvPr id="58414" name="Picture 46" descr="Edittex">
            <a:extLst>
              <a:ext uri="{FF2B5EF4-FFF2-40B4-BE49-F238E27FC236}">
                <a16:creationId xmlns:a16="http://schemas.microsoft.com/office/drawing/2014/main" id="{978F847B-0F56-A326-7992-483F79B6F294}"/>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854325" y="4240213"/>
            <a:ext cx="26987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47">
            <a:extLst>
              <a:ext uri="{FF2B5EF4-FFF2-40B4-BE49-F238E27FC236}">
                <a16:creationId xmlns:a16="http://schemas.microsoft.com/office/drawing/2014/main" id="{E1632ECF-88AC-21C7-10F4-8624D00F39B4}"/>
              </a:ext>
            </a:extLst>
          </p:cNvPr>
          <p:cNvSpPr>
            <a:spLocks noChangeArrowheads="1"/>
          </p:cNvSpPr>
          <p:nvPr/>
        </p:nvSpPr>
        <p:spPr bwMode="auto">
          <a:xfrm>
            <a:off x="685800" y="4697413"/>
            <a:ext cx="777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buFontTx/>
              <a:buNone/>
            </a:pPr>
            <a:r>
              <a:rPr lang="en-US" altLang="zh-CN" sz="2000">
                <a:solidFill>
                  <a:srgbClr val="000000"/>
                </a:solidFill>
                <a:latin typeface="Arial" panose="020B0604020202020204" pitchFamily="34" charset="0"/>
              </a:rPr>
              <a:t>Find minimum cut</a:t>
            </a:r>
          </a:p>
          <a:p>
            <a:pPr lvl="1">
              <a:lnSpc>
                <a:spcPct val="90000"/>
              </a:lnSpc>
              <a:buFontTx/>
              <a:buChar char="•"/>
            </a:pPr>
            <a:r>
              <a:rPr lang="en-US" altLang="zh-CN" sz="1800">
                <a:solidFill>
                  <a:srgbClr val="000000"/>
                </a:solidFill>
                <a:latin typeface="Arial" panose="020B0604020202020204" pitchFamily="34" charset="0"/>
              </a:rPr>
              <a:t>gives you a segmentation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
                                            <p:txEl>
                                              <p:pRg st="1" end="1"/>
                                            </p:txEl>
                                          </p:spTgt>
                                        </p:tgtEl>
                                        <p:attrNameLst>
                                          <p:attrName>style.visibility</p:attrName>
                                        </p:attrNameLst>
                                      </p:cBhvr>
                                      <p:to>
                                        <p:strVal val="visible"/>
                                      </p:to>
                                    </p:set>
                                    <p:animEffect transition="in" filter="fade">
                                      <p:cBhvr>
                                        <p:cTn id="10" dur="500"/>
                                        <p:tgtEl>
                                          <p:spTgt spid="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E372CB6-B017-6D53-01C2-0013C56AECE2}"/>
              </a:ext>
            </a:extLst>
          </p:cNvPr>
          <p:cNvSpPr>
            <a:spLocks noGrp="1"/>
          </p:cNvSpPr>
          <p:nvPr>
            <p:ph type="title"/>
          </p:nvPr>
        </p:nvSpPr>
        <p:spPr/>
        <p:txBody>
          <a:bodyPr rtlCol="0">
            <a:normAutofit fontScale="90000"/>
          </a:bodyPr>
          <a:lstStyle/>
          <a:p>
            <a:pPr eaLnBrk="1" fontAlgn="auto" hangingPunct="1">
              <a:spcAft>
                <a:spcPts val="0"/>
              </a:spcAft>
              <a:defRPr/>
            </a:pPr>
            <a:r>
              <a:rPr lang="en-US" altLang="zh-CN" dirty="0"/>
              <a:t>But min cut is not always the best cut...</a:t>
            </a:r>
            <a:endParaRPr lang="zh-CN" altLang="en-US" dirty="0"/>
          </a:p>
        </p:txBody>
      </p:sp>
      <p:pic>
        <p:nvPicPr>
          <p:cNvPr id="60419" name="Picture 3" descr="bad_cut">
            <a:extLst>
              <a:ext uri="{FF2B5EF4-FFF2-40B4-BE49-F238E27FC236}">
                <a16:creationId xmlns:a16="http://schemas.microsoft.com/office/drawing/2014/main" id="{22A2A719-9514-3BB2-AE95-49337B09D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00200"/>
            <a:ext cx="6248400" cy="39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2">
            <a:extLst>
              <a:ext uri="{FF2B5EF4-FFF2-40B4-BE49-F238E27FC236}">
                <a16:creationId xmlns:a16="http://schemas.microsoft.com/office/drawing/2014/main" id="{4863D925-8958-A0D2-775B-DEE83CC0B949}"/>
              </a:ext>
            </a:extLst>
          </p:cNvPr>
          <p:cNvSpPr>
            <a:spLocks noGrp="1" noChangeArrowheads="1"/>
          </p:cNvSpPr>
          <p:nvPr>
            <p:ph type="title"/>
          </p:nvPr>
        </p:nvSpPr>
        <p:spPr/>
        <p:txBody>
          <a:bodyPr/>
          <a:lstStyle/>
          <a:p>
            <a:pPr eaLnBrk="1" hangingPunct="1"/>
            <a:r>
              <a:rPr lang="en-US" altLang="zh-CN"/>
              <a:t>Cuts in a graph</a:t>
            </a:r>
            <a:endParaRPr lang="zh-CN" altLang="en-US"/>
          </a:p>
        </p:txBody>
      </p:sp>
      <p:sp>
        <p:nvSpPr>
          <p:cNvPr id="50" name="Rectangle 45">
            <a:extLst>
              <a:ext uri="{FF2B5EF4-FFF2-40B4-BE49-F238E27FC236}">
                <a16:creationId xmlns:a16="http://schemas.microsoft.com/office/drawing/2014/main" id="{C34BCADE-36A0-98AB-D4B6-37E150FF38D1}"/>
              </a:ext>
            </a:extLst>
          </p:cNvPr>
          <p:cNvSpPr>
            <a:spLocks noChangeArrowheads="1"/>
          </p:cNvSpPr>
          <p:nvPr/>
        </p:nvSpPr>
        <p:spPr bwMode="auto">
          <a:xfrm>
            <a:off x="685800" y="3200400"/>
            <a:ext cx="7900988" cy="2716213"/>
          </a:xfrm>
          <a:prstGeom prst="rect">
            <a:avLst/>
          </a:prstGeom>
          <a:noFill/>
          <a:ln>
            <a:noFill/>
          </a:ln>
        </p:spPr>
        <p:txBody>
          <a:bodyPr/>
          <a:lstStyle>
            <a:lvl1pPr marL="342900" indent="-342900">
              <a:spcBef>
                <a:spcPct val="20000"/>
              </a:spcBef>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fontAlgn="auto" hangingPunct="1">
              <a:lnSpc>
                <a:spcPct val="90000"/>
              </a:lnSpc>
              <a:spcAft>
                <a:spcPts val="0"/>
              </a:spcAft>
              <a:defRPr/>
            </a:pPr>
            <a:r>
              <a:rPr lang="en-US" altLang="zh-CN" kern="0" dirty="0">
                <a:solidFill>
                  <a:srgbClr val="000000"/>
                </a:solidFill>
              </a:rPr>
              <a:t>Normalized Cut</a:t>
            </a:r>
          </a:p>
          <a:p>
            <a:pPr lvl="1" eaLnBrk="1" fontAlgn="auto" hangingPunct="1">
              <a:lnSpc>
                <a:spcPct val="90000"/>
              </a:lnSpc>
              <a:spcAft>
                <a:spcPts val="0"/>
              </a:spcAft>
              <a:defRPr/>
            </a:pPr>
            <a:r>
              <a:rPr lang="en-US" altLang="zh-CN" kern="0" dirty="0">
                <a:solidFill>
                  <a:srgbClr val="000000"/>
                </a:solidFill>
              </a:rPr>
              <a:t>a cut penalizes large segments</a:t>
            </a:r>
          </a:p>
          <a:p>
            <a:pPr lvl="1" eaLnBrk="1" fontAlgn="auto" hangingPunct="1">
              <a:lnSpc>
                <a:spcPct val="90000"/>
              </a:lnSpc>
              <a:spcAft>
                <a:spcPts val="0"/>
              </a:spcAft>
              <a:defRPr/>
            </a:pPr>
            <a:r>
              <a:rPr lang="en-US" altLang="zh-CN" kern="0" dirty="0">
                <a:solidFill>
                  <a:srgbClr val="000000"/>
                </a:solidFill>
              </a:rPr>
              <a:t>fix by normalizing for size of segments</a:t>
            </a:r>
          </a:p>
          <a:p>
            <a:pPr lvl="1" eaLnBrk="1" fontAlgn="auto" hangingPunct="1">
              <a:lnSpc>
                <a:spcPct val="90000"/>
              </a:lnSpc>
              <a:spcAft>
                <a:spcPts val="0"/>
              </a:spcAft>
              <a:defRPr/>
            </a:pPr>
            <a:endParaRPr lang="en-US" altLang="zh-CN" kern="0" dirty="0">
              <a:solidFill>
                <a:srgbClr val="000000"/>
              </a:solidFill>
            </a:endParaRPr>
          </a:p>
          <a:p>
            <a:pPr lvl="1" eaLnBrk="1" fontAlgn="auto" hangingPunct="1">
              <a:lnSpc>
                <a:spcPct val="90000"/>
              </a:lnSpc>
              <a:spcAft>
                <a:spcPts val="0"/>
              </a:spcAft>
              <a:defRPr/>
            </a:pPr>
            <a:endParaRPr lang="en-US" altLang="zh-CN" kern="0" dirty="0">
              <a:solidFill>
                <a:srgbClr val="000000"/>
              </a:solidFill>
            </a:endParaRPr>
          </a:p>
          <a:p>
            <a:pPr lvl="1" eaLnBrk="1" fontAlgn="auto" hangingPunct="1">
              <a:lnSpc>
                <a:spcPct val="90000"/>
              </a:lnSpc>
              <a:spcAft>
                <a:spcPts val="0"/>
              </a:spcAft>
              <a:defRPr/>
            </a:pPr>
            <a:endParaRPr lang="en-US" altLang="zh-CN" kern="0" dirty="0">
              <a:solidFill>
                <a:srgbClr val="000000"/>
              </a:solidFill>
            </a:endParaRPr>
          </a:p>
          <a:p>
            <a:pPr lvl="1" eaLnBrk="1" fontAlgn="auto" hangingPunct="1">
              <a:lnSpc>
                <a:spcPct val="90000"/>
              </a:lnSpc>
              <a:spcAft>
                <a:spcPts val="0"/>
              </a:spcAft>
              <a:defRPr/>
            </a:pPr>
            <a:r>
              <a:rPr lang="en-US" altLang="zh-CN" kern="0" dirty="0">
                <a:solidFill>
                  <a:srgbClr val="000000"/>
                </a:solidFill>
              </a:rPr>
              <a:t>volume(A) = sum of costs of all edges that touch A</a:t>
            </a:r>
          </a:p>
        </p:txBody>
      </p:sp>
      <p:pic>
        <p:nvPicPr>
          <p:cNvPr id="51" name="Picture 46" descr="Edittex">
            <a:extLst>
              <a:ext uri="{FF2B5EF4-FFF2-40B4-BE49-F238E27FC236}">
                <a16:creationId xmlns:a16="http://schemas.microsoft.com/office/drawing/2014/main" id="{E6E21091-BF7B-669B-C744-7BE89DA134EC}"/>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662113" y="4525963"/>
            <a:ext cx="4498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Oval 4">
            <a:extLst>
              <a:ext uri="{FF2B5EF4-FFF2-40B4-BE49-F238E27FC236}">
                <a16:creationId xmlns:a16="http://schemas.microsoft.com/office/drawing/2014/main" id="{315B6C38-5A96-BA8F-22E3-9991043B5F7B}"/>
              </a:ext>
            </a:extLst>
          </p:cNvPr>
          <p:cNvSpPr>
            <a:spLocks noChangeArrowheads="1"/>
          </p:cNvSpPr>
          <p:nvPr/>
        </p:nvSpPr>
        <p:spPr bwMode="auto">
          <a:xfrm>
            <a:off x="2849563" y="1839913"/>
            <a:ext cx="107950"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70" name="Oval 5">
            <a:extLst>
              <a:ext uri="{FF2B5EF4-FFF2-40B4-BE49-F238E27FC236}">
                <a16:creationId xmlns:a16="http://schemas.microsoft.com/office/drawing/2014/main" id="{80D9DCEE-A0AC-F839-137E-9C6A5D1AA79E}"/>
              </a:ext>
            </a:extLst>
          </p:cNvPr>
          <p:cNvSpPr>
            <a:spLocks noChangeArrowheads="1"/>
          </p:cNvSpPr>
          <p:nvPr/>
        </p:nvSpPr>
        <p:spPr bwMode="auto">
          <a:xfrm>
            <a:off x="3279775" y="1725613"/>
            <a:ext cx="106363"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71" name="Oval 6">
            <a:extLst>
              <a:ext uri="{FF2B5EF4-FFF2-40B4-BE49-F238E27FC236}">
                <a16:creationId xmlns:a16="http://schemas.microsoft.com/office/drawing/2014/main" id="{418A4161-FB4A-BCAF-697E-A674D3108A0F}"/>
              </a:ext>
            </a:extLst>
          </p:cNvPr>
          <p:cNvSpPr>
            <a:spLocks noChangeArrowheads="1"/>
          </p:cNvSpPr>
          <p:nvPr/>
        </p:nvSpPr>
        <p:spPr bwMode="auto">
          <a:xfrm>
            <a:off x="2743200" y="2297113"/>
            <a:ext cx="106363"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72" name="Oval 7">
            <a:extLst>
              <a:ext uri="{FF2B5EF4-FFF2-40B4-BE49-F238E27FC236}">
                <a16:creationId xmlns:a16="http://schemas.microsoft.com/office/drawing/2014/main" id="{5F930B3B-1A18-71A4-7EA9-C6063F662CE7}"/>
              </a:ext>
            </a:extLst>
          </p:cNvPr>
          <p:cNvSpPr>
            <a:spLocks noChangeArrowheads="1"/>
          </p:cNvSpPr>
          <p:nvPr/>
        </p:nvSpPr>
        <p:spPr bwMode="auto">
          <a:xfrm>
            <a:off x="3386138" y="2411413"/>
            <a:ext cx="107950"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73" name="Oval 8">
            <a:extLst>
              <a:ext uri="{FF2B5EF4-FFF2-40B4-BE49-F238E27FC236}">
                <a16:creationId xmlns:a16="http://schemas.microsoft.com/office/drawing/2014/main" id="{A77E00CE-861B-0417-E25A-20D22AAA1D51}"/>
              </a:ext>
            </a:extLst>
          </p:cNvPr>
          <p:cNvSpPr>
            <a:spLocks noChangeArrowheads="1"/>
          </p:cNvSpPr>
          <p:nvPr/>
        </p:nvSpPr>
        <p:spPr bwMode="auto">
          <a:xfrm>
            <a:off x="3814763" y="2068513"/>
            <a:ext cx="107950"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74" name="Oval 9">
            <a:extLst>
              <a:ext uri="{FF2B5EF4-FFF2-40B4-BE49-F238E27FC236}">
                <a16:creationId xmlns:a16="http://schemas.microsoft.com/office/drawing/2014/main" id="{533CCC52-EEFF-8E46-98F1-0A5844416C08}"/>
              </a:ext>
            </a:extLst>
          </p:cNvPr>
          <p:cNvSpPr>
            <a:spLocks noChangeArrowheads="1"/>
          </p:cNvSpPr>
          <p:nvPr/>
        </p:nvSpPr>
        <p:spPr bwMode="auto">
          <a:xfrm>
            <a:off x="4779963" y="1954213"/>
            <a:ext cx="107950"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75" name="Oval 10">
            <a:extLst>
              <a:ext uri="{FF2B5EF4-FFF2-40B4-BE49-F238E27FC236}">
                <a16:creationId xmlns:a16="http://schemas.microsoft.com/office/drawing/2014/main" id="{480E3974-0B9D-8684-6394-7E31092FE7F1}"/>
              </a:ext>
            </a:extLst>
          </p:cNvPr>
          <p:cNvSpPr>
            <a:spLocks noChangeArrowheads="1"/>
          </p:cNvSpPr>
          <p:nvPr/>
        </p:nvSpPr>
        <p:spPr bwMode="auto">
          <a:xfrm>
            <a:off x="5316538" y="2411413"/>
            <a:ext cx="107950"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76" name="Oval 11">
            <a:extLst>
              <a:ext uri="{FF2B5EF4-FFF2-40B4-BE49-F238E27FC236}">
                <a16:creationId xmlns:a16="http://schemas.microsoft.com/office/drawing/2014/main" id="{1EBD7194-13EF-097D-0A66-722E3C1423E0}"/>
              </a:ext>
            </a:extLst>
          </p:cNvPr>
          <p:cNvSpPr>
            <a:spLocks noChangeArrowheads="1"/>
          </p:cNvSpPr>
          <p:nvPr/>
        </p:nvSpPr>
        <p:spPr bwMode="auto">
          <a:xfrm>
            <a:off x="3065463" y="2525713"/>
            <a:ext cx="106362"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77" name="Oval 12">
            <a:extLst>
              <a:ext uri="{FF2B5EF4-FFF2-40B4-BE49-F238E27FC236}">
                <a16:creationId xmlns:a16="http://schemas.microsoft.com/office/drawing/2014/main" id="{A9C97B41-ACB6-0F3C-75FE-022428389286}"/>
              </a:ext>
            </a:extLst>
          </p:cNvPr>
          <p:cNvSpPr>
            <a:spLocks noChangeArrowheads="1"/>
          </p:cNvSpPr>
          <p:nvPr/>
        </p:nvSpPr>
        <p:spPr bwMode="auto">
          <a:xfrm>
            <a:off x="3171825" y="1497013"/>
            <a:ext cx="107950"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78" name="Oval 13">
            <a:extLst>
              <a:ext uri="{FF2B5EF4-FFF2-40B4-BE49-F238E27FC236}">
                <a16:creationId xmlns:a16="http://schemas.microsoft.com/office/drawing/2014/main" id="{025E38A8-5145-8A70-BCE5-A6DBC789E1B2}"/>
              </a:ext>
            </a:extLst>
          </p:cNvPr>
          <p:cNvSpPr>
            <a:spLocks noChangeArrowheads="1"/>
          </p:cNvSpPr>
          <p:nvPr/>
        </p:nvSpPr>
        <p:spPr bwMode="auto">
          <a:xfrm>
            <a:off x="5532438" y="1954213"/>
            <a:ext cx="106362"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79" name="Oval 14">
            <a:extLst>
              <a:ext uri="{FF2B5EF4-FFF2-40B4-BE49-F238E27FC236}">
                <a16:creationId xmlns:a16="http://schemas.microsoft.com/office/drawing/2014/main" id="{C98CA2F4-60EF-7657-4133-BEDCDAA05E01}"/>
              </a:ext>
            </a:extLst>
          </p:cNvPr>
          <p:cNvSpPr>
            <a:spLocks noChangeArrowheads="1"/>
          </p:cNvSpPr>
          <p:nvPr/>
        </p:nvSpPr>
        <p:spPr bwMode="auto">
          <a:xfrm>
            <a:off x="3065463" y="2068513"/>
            <a:ext cx="106362" cy="114300"/>
          </a:xfrm>
          <a:prstGeom prst="ellipse">
            <a:avLst/>
          </a:prstGeom>
          <a:solidFill>
            <a:srgbClr val="3333FF"/>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80" name="Oval 15">
            <a:extLst>
              <a:ext uri="{FF2B5EF4-FFF2-40B4-BE49-F238E27FC236}">
                <a16:creationId xmlns:a16="http://schemas.microsoft.com/office/drawing/2014/main" id="{B1513FB6-E932-A65B-46EC-9CB3CF0EC7DF}"/>
              </a:ext>
            </a:extLst>
          </p:cNvPr>
          <p:cNvSpPr>
            <a:spLocks noChangeArrowheads="1"/>
          </p:cNvSpPr>
          <p:nvPr/>
        </p:nvSpPr>
        <p:spPr bwMode="auto">
          <a:xfrm>
            <a:off x="5102225" y="1725613"/>
            <a:ext cx="107950"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81" name="Oval 16">
            <a:extLst>
              <a:ext uri="{FF2B5EF4-FFF2-40B4-BE49-F238E27FC236}">
                <a16:creationId xmlns:a16="http://schemas.microsoft.com/office/drawing/2014/main" id="{18309325-4DD8-E1FE-D27C-DE2D886C926F}"/>
              </a:ext>
            </a:extLst>
          </p:cNvPr>
          <p:cNvSpPr>
            <a:spLocks noChangeArrowheads="1"/>
          </p:cNvSpPr>
          <p:nvPr/>
        </p:nvSpPr>
        <p:spPr bwMode="auto">
          <a:xfrm>
            <a:off x="4673600" y="2411413"/>
            <a:ext cx="106363"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sp>
        <p:nvSpPr>
          <p:cNvPr id="62482" name="Oval 17">
            <a:extLst>
              <a:ext uri="{FF2B5EF4-FFF2-40B4-BE49-F238E27FC236}">
                <a16:creationId xmlns:a16="http://schemas.microsoft.com/office/drawing/2014/main" id="{9859FF84-3D23-8A80-495E-66F3DA941FC6}"/>
              </a:ext>
            </a:extLst>
          </p:cNvPr>
          <p:cNvSpPr>
            <a:spLocks noChangeArrowheads="1"/>
          </p:cNvSpPr>
          <p:nvPr/>
        </p:nvSpPr>
        <p:spPr bwMode="auto">
          <a:xfrm>
            <a:off x="5424488" y="2754313"/>
            <a:ext cx="107950" cy="114300"/>
          </a:xfrm>
          <a:prstGeom prst="ellipse">
            <a:avLst/>
          </a:prstGeom>
          <a:solidFill>
            <a:schemeClr val="bg2"/>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zh-CN" altLang="zh-CN" sz="2400">
              <a:solidFill>
                <a:srgbClr val="000000"/>
              </a:solidFill>
              <a:latin typeface="Times New Roman" panose="02020603050405020304" pitchFamily="18" charset="0"/>
            </a:endParaRPr>
          </a:p>
        </p:txBody>
      </p:sp>
      <p:cxnSp>
        <p:nvCxnSpPr>
          <p:cNvPr id="62483" name="AutoShape 18">
            <a:extLst>
              <a:ext uri="{FF2B5EF4-FFF2-40B4-BE49-F238E27FC236}">
                <a16:creationId xmlns:a16="http://schemas.microsoft.com/office/drawing/2014/main" id="{C286BDAB-9DC3-951A-600D-BD669E6A03C8}"/>
              </a:ext>
            </a:extLst>
          </p:cNvPr>
          <p:cNvCxnSpPr>
            <a:cxnSpLocks noChangeShapeType="1"/>
            <a:stCxn id="62469" idx="5"/>
            <a:endCxn id="62479" idx="1"/>
          </p:cNvCxnSpPr>
          <p:nvPr/>
        </p:nvCxnSpPr>
        <p:spPr bwMode="auto">
          <a:xfrm>
            <a:off x="2941638" y="1936750"/>
            <a:ext cx="138112" cy="1492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84" name="AutoShape 19">
            <a:extLst>
              <a:ext uri="{FF2B5EF4-FFF2-40B4-BE49-F238E27FC236}">
                <a16:creationId xmlns:a16="http://schemas.microsoft.com/office/drawing/2014/main" id="{AF486FE2-8200-BEA1-A51B-DDE19404CA4A}"/>
              </a:ext>
            </a:extLst>
          </p:cNvPr>
          <p:cNvCxnSpPr>
            <a:cxnSpLocks noChangeShapeType="1"/>
            <a:stCxn id="62471" idx="6"/>
            <a:endCxn id="62479" idx="3"/>
          </p:cNvCxnSpPr>
          <p:nvPr/>
        </p:nvCxnSpPr>
        <p:spPr bwMode="auto">
          <a:xfrm flipV="1">
            <a:off x="2849563" y="2165350"/>
            <a:ext cx="230187" cy="18891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85" name="AutoShape 20">
            <a:extLst>
              <a:ext uri="{FF2B5EF4-FFF2-40B4-BE49-F238E27FC236}">
                <a16:creationId xmlns:a16="http://schemas.microsoft.com/office/drawing/2014/main" id="{268B4069-6C4F-E0D8-DA5B-63D438085DC7}"/>
              </a:ext>
            </a:extLst>
          </p:cNvPr>
          <p:cNvCxnSpPr>
            <a:cxnSpLocks noChangeShapeType="1"/>
            <a:stCxn id="62471" idx="5"/>
            <a:endCxn id="62476" idx="1"/>
          </p:cNvCxnSpPr>
          <p:nvPr/>
        </p:nvCxnSpPr>
        <p:spPr bwMode="auto">
          <a:xfrm>
            <a:off x="2835275" y="2393950"/>
            <a:ext cx="244475" cy="1492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86" name="AutoShape 21">
            <a:extLst>
              <a:ext uri="{FF2B5EF4-FFF2-40B4-BE49-F238E27FC236}">
                <a16:creationId xmlns:a16="http://schemas.microsoft.com/office/drawing/2014/main" id="{677BB037-4FFF-D744-97D7-F431094A04A3}"/>
              </a:ext>
            </a:extLst>
          </p:cNvPr>
          <p:cNvCxnSpPr>
            <a:cxnSpLocks noChangeShapeType="1"/>
            <a:stCxn id="62469" idx="3"/>
            <a:endCxn id="62471" idx="0"/>
          </p:cNvCxnSpPr>
          <p:nvPr/>
        </p:nvCxnSpPr>
        <p:spPr bwMode="auto">
          <a:xfrm flipH="1">
            <a:off x="2797175" y="1936750"/>
            <a:ext cx="69850" cy="36036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87" name="AutoShape 22">
            <a:extLst>
              <a:ext uri="{FF2B5EF4-FFF2-40B4-BE49-F238E27FC236}">
                <a16:creationId xmlns:a16="http://schemas.microsoft.com/office/drawing/2014/main" id="{835C3521-0D1F-A8BD-D02D-F1F45CAAE9EA}"/>
              </a:ext>
            </a:extLst>
          </p:cNvPr>
          <p:cNvCxnSpPr>
            <a:cxnSpLocks noChangeShapeType="1"/>
            <a:stCxn id="62479" idx="4"/>
            <a:endCxn id="62476" idx="0"/>
          </p:cNvCxnSpPr>
          <p:nvPr/>
        </p:nvCxnSpPr>
        <p:spPr bwMode="auto">
          <a:xfrm>
            <a:off x="3119438" y="2182813"/>
            <a:ext cx="0" cy="34290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88" name="AutoShape 23">
            <a:extLst>
              <a:ext uri="{FF2B5EF4-FFF2-40B4-BE49-F238E27FC236}">
                <a16:creationId xmlns:a16="http://schemas.microsoft.com/office/drawing/2014/main" id="{BE3AF4B4-CFD5-55B5-871C-E833A1E190C1}"/>
              </a:ext>
            </a:extLst>
          </p:cNvPr>
          <p:cNvCxnSpPr>
            <a:cxnSpLocks noChangeShapeType="1"/>
            <a:stCxn id="62479" idx="7"/>
            <a:endCxn id="62470" idx="4"/>
          </p:cNvCxnSpPr>
          <p:nvPr/>
        </p:nvCxnSpPr>
        <p:spPr bwMode="auto">
          <a:xfrm flipV="1">
            <a:off x="3155950" y="1839913"/>
            <a:ext cx="177800" cy="24606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89" name="AutoShape 24">
            <a:extLst>
              <a:ext uri="{FF2B5EF4-FFF2-40B4-BE49-F238E27FC236}">
                <a16:creationId xmlns:a16="http://schemas.microsoft.com/office/drawing/2014/main" id="{E116B8BF-984A-CE66-0318-AF0A8C8B4A14}"/>
              </a:ext>
            </a:extLst>
          </p:cNvPr>
          <p:cNvCxnSpPr>
            <a:cxnSpLocks noChangeShapeType="1"/>
            <a:stCxn id="62479" idx="5"/>
            <a:endCxn id="62472" idx="1"/>
          </p:cNvCxnSpPr>
          <p:nvPr/>
        </p:nvCxnSpPr>
        <p:spPr bwMode="auto">
          <a:xfrm>
            <a:off x="3155950" y="2165350"/>
            <a:ext cx="246063" cy="2635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90" name="AutoShape 25">
            <a:extLst>
              <a:ext uri="{FF2B5EF4-FFF2-40B4-BE49-F238E27FC236}">
                <a16:creationId xmlns:a16="http://schemas.microsoft.com/office/drawing/2014/main" id="{32B0211F-72B8-D8BB-7FF2-89DC057582C2}"/>
              </a:ext>
            </a:extLst>
          </p:cNvPr>
          <p:cNvCxnSpPr>
            <a:cxnSpLocks noChangeShapeType="1"/>
            <a:stCxn id="62476" idx="6"/>
            <a:endCxn id="62472" idx="3"/>
          </p:cNvCxnSpPr>
          <p:nvPr/>
        </p:nvCxnSpPr>
        <p:spPr bwMode="auto">
          <a:xfrm flipV="1">
            <a:off x="3171825" y="2508250"/>
            <a:ext cx="230188" cy="7461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91" name="AutoShape 26">
            <a:extLst>
              <a:ext uri="{FF2B5EF4-FFF2-40B4-BE49-F238E27FC236}">
                <a16:creationId xmlns:a16="http://schemas.microsoft.com/office/drawing/2014/main" id="{B4A48D75-5F25-E3AE-E5E0-0B50CB5E1604}"/>
              </a:ext>
            </a:extLst>
          </p:cNvPr>
          <p:cNvCxnSpPr>
            <a:cxnSpLocks noChangeShapeType="1"/>
            <a:stCxn id="62469" idx="7"/>
            <a:endCxn id="62477" idx="3"/>
          </p:cNvCxnSpPr>
          <p:nvPr/>
        </p:nvCxnSpPr>
        <p:spPr bwMode="auto">
          <a:xfrm flipV="1">
            <a:off x="2941638" y="1593850"/>
            <a:ext cx="246062" cy="2635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92" name="AutoShape 27">
            <a:extLst>
              <a:ext uri="{FF2B5EF4-FFF2-40B4-BE49-F238E27FC236}">
                <a16:creationId xmlns:a16="http://schemas.microsoft.com/office/drawing/2014/main" id="{05214221-B937-33F4-0DD7-46179029B2B1}"/>
              </a:ext>
            </a:extLst>
          </p:cNvPr>
          <p:cNvCxnSpPr>
            <a:cxnSpLocks noChangeShapeType="1"/>
            <a:stCxn id="62477" idx="5"/>
            <a:endCxn id="62470" idx="0"/>
          </p:cNvCxnSpPr>
          <p:nvPr/>
        </p:nvCxnSpPr>
        <p:spPr bwMode="auto">
          <a:xfrm>
            <a:off x="3263900" y="1593850"/>
            <a:ext cx="69850" cy="13176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93" name="AutoShape 28">
            <a:extLst>
              <a:ext uri="{FF2B5EF4-FFF2-40B4-BE49-F238E27FC236}">
                <a16:creationId xmlns:a16="http://schemas.microsoft.com/office/drawing/2014/main" id="{7C6A73CB-5760-9D6B-206E-E1050FC460F4}"/>
              </a:ext>
            </a:extLst>
          </p:cNvPr>
          <p:cNvCxnSpPr>
            <a:cxnSpLocks noChangeShapeType="1"/>
            <a:stCxn id="62472" idx="7"/>
            <a:endCxn id="62473" idx="3"/>
          </p:cNvCxnSpPr>
          <p:nvPr/>
        </p:nvCxnSpPr>
        <p:spPr bwMode="auto">
          <a:xfrm flipV="1">
            <a:off x="3478213" y="2165350"/>
            <a:ext cx="354012" cy="2635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94" name="AutoShape 29">
            <a:extLst>
              <a:ext uri="{FF2B5EF4-FFF2-40B4-BE49-F238E27FC236}">
                <a16:creationId xmlns:a16="http://schemas.microsoft.com/office/drawing/2014/main" id="{E8901F29-00C4-14DA-3EE5-D289163310E3}"/>
              </a:ext>
            </a:extLst>
          </p:cNvPr>
          <p:cNvCxnSpPr>
            <a:cxnSpLocks noChangeShapeType="1"/>
            <a:stCxn id="62477" idx="6"/>
            <a:endCxn id="62473" idx="1"/>
          </p:cNvCxnSpPr>
          <p:nvPr/>
        </p:nvCxnSpPr>
        <p:spPr bwMode="auto">
          <a:xfrm>
            <a:off x="3279775" y="1554163"/>
            <a:ext cx="552450" cy="53181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95" name="AutoShape 30">
            <a:extLst>
              <a:ext uri="{FF2B5EF4-FFF2-40B4-BE49-F238E27FC236}">
                <a16:creationId xmlns:a16="http://schemas.microsoft.com/office/drawing/2014/main" id="{65BF7D8B-8C36-EB43-770D-F6011A15F02F}"/>
              </a:ext>
            </a:extLst>
          </p:cNvPr>
          <p:cNvCxnSpPr>
            <a:cxnSpLocks noChangeShapeType="1"/>
            <a:stCxn id="62479" idx="6"/>
            <a:endCxn id="62473" idx="2"/>
          </p:cNvCxnSpPr>
          <p:nvPr/>
        </p:nvCxnSpPr>
        <p:spPr bwMode="auto">
          <a:xfrm>
            <a:off x="3171825" y="2125663"/>
            <a:ext cx="642938"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96" name="AutoShape 31">
            <a:extLst>
              <a:ext uri="{FF2B5EF4-FFF2-40B4-BE49-F238E27FC236}">
                <a16:creationId xmlns:a16="http://schemas.microsoft.com/office/drawing/2014/main" id="{6426C6E2-ACC5-B5D1-87B7-A1E71B887497}"/>
              </a:ext>
            </a:extLst>
          </p:cNvPr>
          <p:cNvCxnSpPr>
            <a:cxnSpLocks noChangeShapeType="1"/>
            <a:stCxn id="62474" idx="4"/>
            <a:endCxn id="62481" idx="0"/>
          </p:cNvCxnSpPr>
          <p:nvPr/>
        </p:nvCxnSpPr>
        <p:spPr bwMode="auto">
          <a:xfrm flipH="1">
            <a:off x="4727575" y="2068513"/>
            <a:ext cx="106363" cy="34290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97" name="AutoShape 32">
            <a:extLst>
              <a:ext uri="{FF2B5EF4-FFF2-40B4-BE49-F238E27FC236}">
                <a16:creationId xmlns:a16="http://schemas.microsoft.com/office/drawing/2014/main" id="{9785D3B3-2A25-51AE-6220-31744A176CE2}"/>
              </a:ext>
            </a:extLst>
          </p:cNvPr>
          <p:cNvCxnSpPr>
            <a:cxnSpLocks noChangeShapeType="1"/>
            <a:stCxn id="62474" idx="7"/>
            <a:endCxn id="62480" idx="3"/>
          </p:cNvCxnSpPr>
          <p:nvPr/>
        </p:nvCxnSpPr>
        <p:spPr bwMode="auto">
          <a:xfrm flipV="1">
            <a:off x="4872038" y="1822450"/>
            <a:ext cx="246062" cy="1492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98" name="AutoShape 33">
            <a:extLst>
              <a:ext uri="{FF2B5EF4-FFF2-40B4-BE49-F238E27FC236}">
                <a16:creationId xmlns:a16="http://schemas.microsoft.com/office/drawing/2014/main" id="{2C44B4A5-23A8-7871-05C5-06A6CE4EE0EC}"/>
              </a:ext>
            </a:extLst>
          </p:cNvPr>
          <p:cNvCxnSpPr>
            <a:cxnSpLocks noChangeShapeType="1"/>
            <a:stCxn id="62480" idx="4"/>
            <a:endCxn id="62475" idx="1"/>
          </p:cNvCxnSpPr>
          <p:nvPr/>
        </p:nvCxnSpPr>
        <p:spPr bwMode="auto">
          <a:xfrm>
            <a:off x="5156200" y="1839913"/>
            <a:ext cx="176213" cy="58896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499" name="AutoShape 34">
            <a:extLst>
              <a:ext uri="{FF2B5EF4-FFF2-40B4-BE49-F238E27FC236}">
                <a16:creationId xmlns:a16="http://schemas.microsoft.com/office/drawing/2014/main" id="{AED09C2F-A5EA-A5D6-1DC8-36592F3709A7}"/>
              </a:ext>
            </a:extLst>
          </p:cNvPr>
          <p:cNvCxnSpPr>
            <a:cxnSpLocks noChangeShapeType="1"/>
            <a:stCxn id="62481" idx="6"/>
            <a:endCxn id="62475" idx="2"/>
          </p:cNvCxnSpPr>
          <p:nvPr/>
        </p:nvCxnSpPr>
        <p:spPr bwMode="auto">
          <a:xfrm>
            <a:off x="4779963" y="2468563"/>
            <a:ext cx="536575"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500" name="AutoShape 35">
            <a:extLst>
              <a:ext uri="{FF2B5EF4-FFF2-40B4-BE49-F238E27FC236}">
                <a16:creationId xmlns:a16="http://schemas.microsoft.com/office/drawing/2014/main" id="{7704918B-62E3-CAAF-CC65-3EBD142F0FFE}"/>
              </a:ext>
            </a:extLst>
          </p:cNvPr>
          <p:cNvCxnSpPr>
            <a:cxnSpLocks noChangeShapeType="1"/>
            <a:stCxn id="62480" idx="5"/>
            <a:endCxn id="62478" idx="2"/>
          </p:cNvCxnSpPr>
          <p:nvPr/>
        </p:nvCxnSpPr>
        <p:spPr bwMode="auto">
          <a:xfrm>
            <a:off x="5194300" y="1822450"/>
            <a:ext cx="338138" cy="18891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501" name="AutoShape 36">
            <a:extLst>
              <a:ext uri="{FF2B5EF4-FFF2-40B4-BE49-F238E27FC236}">
                <a16:creationId xmlns:a16="http://schemas.microsoft.com/office/drawing/2014/main" id="{CD3E69BE-657C-93A2-1203-D65C70FE5232}"/>
              </a:ext>
            </a:extLst>
          </p:cNvPr>
          <p:cNvCxnSpPr>
            <a:cxnSpLocks noChangeShapeType="1"/>
            <a:stCxn id="62474" idx="5"/>
            <a:endCxn id="62475" idx="1"/>
          </p:cNvCxnSpPr>
          <p:nvPr/>
        </p:nvCxnSpPr>
        <p:spPr bwMode="auto">
          <a:xfrm>
            <a:off x="4872038" y="2051050"/>
            <a:ext cx="460375" cy="3778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502" name="AutoShape 37">
            <a:extLst>
              <a:ext uri="{FF2B5EF4-FFF2-40B4-BE49-F238E27FC236}">
                <a16:creationId xmlns:a16="http://schemas.microsoft.com/office/drawing/2014/main" id="{6C03ACF4-59BB-72EB-31B4-50DB5B34A8E3}"/>
              </a:ext>
            </a:extLst>
          </p:cNvPr>
          <p:cNvCxnSpPr>
            <a:cxnSpLocks noChangeShapeType="1"/>
            <a:stCxn id="62478" idx="3"/>
            <a:endCxn id="62481" idx="7"/>
          </p:cNvCxnSpPr>
          <p:nvPr/>
        </p:nvCxnSpPr>
        <p:spPr bwMode="auto">
          <a:xfrm flipH="1">
            <a:off x="4765675" y="2051050"/>
            <a:ext cx="781050" cy="377825"/>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503" name="AutoShape 38">
            <a:extLst>
              <a:ext uri="{FF2B5EF4-FFF2-40B4-BE49-F238E27FC236}">
                <a16:creationId xmlns:a16="http://schemas.microsoft.com/office/drawing/2014/main" id="{D37DB2F2-6970-C979-72CD-1632807CD470}"/>
              </a:ext>
            </a:extLst>
          </p:cNvPr>
          <p:cNvCxnSpPr>
            <a:cxnSpLocks noChangeShapeType="1"/>
            <a:stCxn id="62478" idx="4"/>
            <a:endCxn id="62482" idx="0"/>
          </p:cNvCxnSpPr>
          <p:nvPr/>
        </p:nvCxnSpPr>
        <p:spPr bwMode="auto">
          <a:xfrm flipH="1">
            <a:off x="5478463" y="2068513"/>
            <a:ext cx="107950" cy="68580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504" name="AutoShape 39">
            <a:extLst>
              <a:ext uri="{FF2B5EF4-FFF2-40B4-BE49-F238E27FC236}">
                <a16:creationId xmlns:a16="http://schemas.microsoft.com/office/drawing/2014/main" id="{F2830B06-CFCD-D088-B79D-E72650603F59}"/>
              </a:ext>
            </a:extLst>
          </p:cNvPr>
          <p:cNvCxnSpPr>
            <a:cxnSpLocks noChangeShapeType="1"/>
            <a:stCxn id="62481" idx="5"/>
            <a:endCxn id="62482" idx="2"/>
          </p:cNvCxnSpPr>
          <p:nvPr/>
        </p:nvCxnSpPr>
        <p:spPr bwMode="auto">
          <a:xfrm>
            <a:off x="4765675" y="2508250"/>
            <a:ext cx="658813" cy="303213"/>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62505" name="AutoShape 40">
            <a:extLst>
              <a:ext uri="{FF2B5EF4-FFF2-40B4-BE49-F238E27FC236}">
                <a16:creationId xmlns:a16="http://schemas.microsoft.com/office/drawing/2014/main" id="{562ABE9E-C9A7-6360-0C89-60E3B49C16E6}"/>
              </a:ext>
            </a:extLst>
          </p:cNvPr>
          <p:cNvCxnSpPr>
            <a:cxnSpLocks noChangeShapeType="1"/>
            <a:stCxn id="62473" idx="6"/>
            <a:endCxn id="62474" idx="2"/>
          </p:cNvCxnSpPr>
          <p:nvPr/>
        </p:nvCxnSpPr>
        <p:spPr bwMode="auto">
          <a:xfrm flipV="1">
            <a:off x="3922713" y="2011363"/>
            <a:ext cx="857250" cy="114300"/>
          </a:xfrm>
          <a:prstGeom prst="straightConnector1">
            <a:avLst/>
          </a:prstGeom>
          <a:noFill/>
          <a:ln w="38100">
            <a:solidFill>
              <a:srgbClr val="FF3300"/>
            </a:solidFill>
            <a:prstDash val="sysDot"/>
            <a:round/>
            <a:headEnd type="none" w="sm" len="sm"/>
            <a:tailEnd type="none" w="sm" len="sm"/>
          </a:ln>
          <a:extLst>
            <a:ext uri="{909E8E84-426E-40DD-AFC4-6F175D3DCCD1}">
              <a14:hiddenFill xmlns:a14="http://schemas.microsoft.com/office/drawing/2010/main">
                <a:noFill/>
              </a14:hiddenFill>
            </a:ext>
          </a:extLst>
        </p:spPr>
      </p:cxnSp>
      <p:cxnSp>
        <p:nvCxnSpPr>
          <p:cNvPr id="62506" name="AutoShape 41">
            <a:extLst>
              <a:ext uri="{FF2B5EF4-FFF2-40B4-BE49-F238E27FC236}">
                <a16:creationId xmlns:a16="http://schemas.microsoft.com/office/drawing/2014/main" id="{E78CFECE-C51D-A6B8-3EBD-3E4611999535}"/>
              </a:ext>
            </a:extLst>
          </p:cNvPr>
          <p:cNvCxnSpPr>
            <a:cxnSpLocks noChangeShapeType="1"/>
            <a:stCxn id="62472" idx="5"/>
            <a:endCxn id="62482" idx="3"/>
          </p:cNvCxnSpPr>
          <p:nvPr/>
        </p:nvCxnSpPr>
        <p:spPr bwMode="auto">
          <a:xfrm>
            <a:off x="3478213" y="2508250"/>
            <a:ext cx="1962150" cy="342900"/>
          </a:xfrm>
          <a:prstGeom prst="straightConnector1">
            <a:avLst/>
          </a:prstGeom>
          <a:noFill/>
          <a:ln w="38100">
            <a:solidFill>
              <a:srgbClr val="FF3300"/>
            </a:solidFill>
            <a:prstDash val="sysDot"/>
            <a:round/>
            <a:headEnd type="none" w="sm" len="sm"/>
            <a:tailEnd type="none" w="sm" len="sm"/>
          </a:ln>
          <a:extLst>
            <a:ext uri="{909E8E84-426E-40DD-AFC4-6F175D3DCCD1}">
              <a14:hiddenFill xmlns:a14="http://schemas.microsoft.com/office/drawing/2010/main">
                <a:noFill/>
              </a14:hiddenFill>
            </a:ext>
          </a:extLst>
        </p:spPr>
      </p:cxnSp>
      <p:cxnSp>
        <p:nvCxnSpPr>
          <p:cNvPr id="62507" name="AutoShape 42">
            <a:extLst>
              <a:ext uri="{FF2B5EF4-FFF2-40B4-BE49-F238E27FC236}">
                <a16:creationId xmlns:a16="http://schemas.microsoft.com/office/drawing/2014/main" id="{87719B85-D7C0-8274-6548-A6D10CDC7779}"/>
              </a:ext>
            </a:extLst>
          </p:cNvPr>
          <p:cNvCxnSpPr>
            <a:cxnSpLocks noChangeShapeType="1"/>
            <a:stCxn id="62477" idx="7"/>
            <a:endCxn id="62474" idx="1"/>
          </p:cNvCxnSpPr>
          <p:nvPr/>
        </p:nvCxnSpPr>
        <p:spPr bwMode="auto">
          <a:xfrm>
            <a:off x="3263900" y="1514475"/>
            <a:ext cx="1533525" cy="457200"/>
          </a:xfrm>
          <a:prstGeom prst="straightConnector1">
            <a:avLst/>
          </a:prstGeom>
          <a:noFill/>
          <a:ln w="38100">
            <a:solidFill>
              <a:srgbClr val="FF3300"/>
            </a:solidFill>
            <a:prstDash val="sysDot"/>
            <a:round/>
            <a:headEnd type="none" w="sm" len="sm"/>
            <a:tailEnd type="none" w="sm" len="sm"/>
          </a:ln>
          <a:extLst>
            <a:ext uri="{909E8E84-426E-40DD-AFC4-6F175D3DCCD1}">
              <a14:hiddenFill xmlns:a14="http://schemas.microsoft.com/office/drawing/2010/main">
                <a:noFill/>
              </a14:hiddenFill>
            </a:ext>
          </a:extLst>
        </p:spPr>
      </p:cxnSp>
      <p:cxnSp>
        <p:nvCxnSpPr>
          <p:cNvPr id="62508" name="AutoShape 43">
            <a:extLst>
              <a:ext uri="{FF2B5EF4-FFF2-40B4-BE49-F238E27FC236}">
                <a16:creationId xmlns:a16="http://schemas.microsoft.com/office/drawing/2014/main" id="{806A2855-FB1B-B635-DA09-E30299079DD6}"/>
              </a:ext>
            </a:extLst>
          </p:cNvPr>
          <p:cNvCxnSpPr>
            <a:cxnSpLocks noChangeShapeType="1"/>
            <a:stCxn id="62473" idx="5"/>
            <a:endCxn id="62481" idx="2"/>
          </p:cNvCxnSpPr>
          <p:nvPr/>
        </p:nvCxnSpPr>
        <p:spPr bwMode="auto">
          <a:xfrm>
            <a:off x="3906838" y="2165350"/>
            <a:ext cx="766762" cy="303213"/>
          </a:xfrm>
          <a:prstGeom prst="straightConnector1">
            <a:avLst/>
          </a:prstGeom>
          <a:noFill/>
          <a:ln w="38100">
            <a:solidFill>
              <a:srgbClr val="FF3300"/>
            </a:solidFill>
            <a:prstDash val="sysDot"/>
            <a:round/>
            <a:headEnd type="none" w="sm" len="sm"/>
            <a:tailEnd type="none" w="sm" len="sm"/>
          </a:ln>
          <a:extLst>
            <a:ext uri="{909E8E84-426E-40DD-AFC4-6F175D3DCCD1}">
              <a14:hiddenFill xmlns:a14="http://schemas.microsoft.com/office/drawing/2010/main">
                <a:noFill/>
              </a14:hiddenFill>
            </a:ext>
          </a:extLst>
        </p:spPr>
      </p:cxnSp>
      <p:sp>
        <p:nvSpPr>
          <p:cNvPr id="62509" name="Text Box 44">
            <a:extLst>
              <a:ext uri="{FF2B5EF4-FFF2-40B4-BE49-F238E27FC236}">
                <a16:creationId xmlns:a16="http://schemas.microsoft.com/office/drawing/2014/main" id="{93FA11EC-BFCE-FB8E-4ECF-F6DCE90B6FC0}"/>
              </a:ext>
            </a:extLst>
          </p:cNvPr>
          <p:cNvSpPr txBox="1">
            <a:spLocks noChangeArrowheads="1"/>
          </p:cNvSpPr>
          <p:nvPr/>
        </p:nvSpPr>
        <p:spPr bwMode="auto">
          <a:xfrm>
            <a:off x="2667000" y="248761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2400" b="1">
                <a:solidFill>
                  <a:srgbClr val="3333CC"/>
                </a:solidFill>
                <a:latin typeface="Arial" panose="020B0604020202020204" pitchFamily="34" charset="0"/>
              </a:rPr>
              <a:t>A</a:t>
            </a:r>
          </a:p>
        </p:txBody>
      </p:sp>
      <p:sp>
        <p:nvSpPr>
          <p:cNvPr id="62510" name="Text Box 45">
            <a:extLst>
              <a:ext uri="{FF2B5EF4-FFF2-40B4-BE49-F238E27FC236}">
                <a16:creationId xmlns:a16="http://schemas.microsoft.com/office/drawing/2014/main" id="{32777968-48CD-3773-92CB-3190B9DC6E7B}"/>
              </a:ext>
            </a:extLst>
          </p:cNvPr>
          <p:cNvSpPr txBox="1">
            <a:spLocks noChangeArrowheads="1"/>
          </p:cNvSpPr>
          <p:nvPr/>
        </p:nvSpPr>
        <p:spPr bwMode="auto">
          <a:xfrm>
            <a:off x="5562600" y="233521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2400" b="1">
                <a:solidFill>
                  <a:srgbClr val="808080"/>
                </a:solidFill>
                <a:latin typeface="Arial" panose="020B0604020202020204" pitchFamily="34" charset="0"/>
              </a:rPr>
              <a:t>B</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0">
                                            <p:txEl>
                                              <p:pRg st="2" end="2"/>
                                            </p:txEl>
                                          </p:spTgt>
                                        </p:tgtEl>
                                        <p:attrNameLst>
                                          <p:attrName>style.visibility</p:attrName>
                                        </p:attrNameLst>
                                      </p:cBhvr>
                                      <p:to>
                                        <p:strVal val="visible"/>
                                      </p:to>
                                    </p:set>
                                    <p:animEffect transition="in" filter="fade">
                                      <p:cBhvr>
                                        <p:cTn id="7" dur="500"/>
                                        <p:tgtEl>
                                          <p:spTgt spid="50">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nodeType="withEffect">
                                  <p:stCondLst>
                                    <p:cond delay="0"/>
                                  </p:stCondLst>
                                  <p:childTnLst>
                                    <p:set>
                                      <p:cBhvr>
                                        <p:cTn id="14" dur="1" fill="hold">
                                          <p:stCondLst>
                                            <p:cond delay="0"/>
                                          </p:stCondLst>
                                        </p:cTn>
                                        <p:tgtEl>
                                          <p:spTgt spid="50">
                                            <p:txEl>
                                              <p:pRg st="6" end="6"/>
                                            </p:txEl>
                                          </p:spTgt>
                                        </p:tgtEl>
                                        <p:attrNameLst>
                                          <p:attrName>style.visibility</p:attrName>
                                        </p:attrNameLst>
                                      </p:cBhvr>
                                      <p:to>
                                        <p:strVal val="visible"/>
                                      </p:to>
                                    </p:set>
                                    <p:animEffect transition="in" filter="fade">
                                      <p:cBhvr>
                                        <p:cTn id="15" dur="500"/>
                                        <p:tgtEl>
                                          <p:spTgt spid="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8E6652D-F0D7-5015-43F1-DE7BDE16E149}"/>
              </a:ext>
            </a:extLst>
          </p:cNvPr>
          <p:cNvSpPr>
            <a:spLocks noGrp="1"/>
          </p:cNvSpPr>
          <p:nvPr>
            <p:ph type="title"/>
          </p:nvPr>
        </p:nvSpPr>
        <p:spPr/>
        <p:txBody>
          <a:bodyPr rtlCol="0">
            <a:normAutofit fontScale="90000"/>
          </a:bodyPr>
          <a:lstStyle/>
          <a:p>
            <a:pPr eaLnBrk="1" fontAlgn="auto" hangingPunct="1">
              <a:spcAft>
                <a:spcPts val="0"/>
              </a:spcAft>
              <a:defRPr/>
            </a:pPr>
            <a:r>
              <a:rPr lang="en-US" altLang="zh-CN" dirty="0"/>
              <a:t>Interpretation as a Dynamical System</a:t>
            </a:r>
            <a:endParaRPr lang="zh-CN" altLang="en-US" dirty="0"/>
          </a:p>
        </p:txBody>
      </p:sp>
      <p:sp>
        <p:nvSpPr>
          <p:cNvPr id="48" name="Rectangle 3">
            <a:extLst>
              <a:ext uri="{FF2B5EF4-FFF2-40B4-BE49-F238E27FC236}">
                <a16:creationId xmlns:a16="http://schemas.microsoft.com/office/drawing/2014/main" id="{967C1175-FAA0-AB3E-9CE8-E3A9ECD34313}"/>
              </a:ext>
            </a:extLst>
          </p:cNvPr>
          <p:cNvSpPr txBox="1">
            <a:spLocks noChangeArrowheads="1"/>
          </p:cNvSpPr>
          <p:nvPr/>
        </p:nvSpPr>
        <p:spPr bwMode="auto">
          <a:xfrm>
            <a:off x="795338" y="4541838"/>
            <a:ext cx="7772400" cy="1752600"/>
          </a:xfrm>
          <a:prstGeom prst="rect">
            <a:avLst/>
          </a:prstGeom>
          <a:noFill/>
          <a:ln>
            <a:noFill/>
          </a:ln>
        </p:spPr>
        <p:txBody>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nSpc>
                <a:spcPct val="90000"/>
              </a:lnSpc>
              <a:defRPr/>
            </a:pPr>
            <a:r>
              <a:rPr lang="en-US" altLang="zh-CN" kern="0" dirty="0"/>
              <a:t>Treat the links as springs and shake the system</a:t>
            </a:r>
          </a:p>
          <a:p>
            <a:pPr lvl="1">
              <a:lnSpc>
                <a:spcPct val="90000"/>
              </a:lnSpc>
              <a:defRPr/>
            </a:pPr>
            <a:r>
              <a:rPr lang="en-US" altLang="zh-CN" kern="0" dirty="0"/>
              <a:t>elasticity proportional to cost</a:t>
            </a:r>
          </a:p>
          <a:p>
            <a:pPr lvl="1">
              <a:lnSpc>
                <a:spcPct val="90000"/>
              </a:lnSpc>
              <a:defRPr/>
            </a:pPr>
            <a:r>
              <a:rPr lang="en-US" altLang="zh-CN" kern="0" dirty="0"/>
              <a:t>vibration “modes” correspond to segments</a:t>
            </a:r>
          </a:p>
          <a:p>
            <a:pPr lvl="2">
              <a:lnSpc>
                <a:spcPct val="90000"/>
              </a:lnSpc>
              <a:defRPr/>
            </a:pPr>
            <a:r>
              <a:rPr lang="en-US" altLang="zh-CN" kern="0" dirty="0"/>
              <a:t>can compute these by solving an eigenvector problem</a:t>
            </a:r>
          </a:p>
          <a:p>
            <a:pPr lvl="2">
              <a:lnSpc>
                <a:spcPct val="90000"/>
              </a:lnSpc>
              <a:defRPr/>
            </a:pPr>
            <a:r>
              <a:rPr lang="en-US" altLang="zh-CN" sz="1400" kern="0" dirty="0">
                <a:hlinkClick r:id="rId5"/>
              </a:rPr>
              <a:t>http://www.cis.upenn.edu/~jshi/papers/pami_ncut.pdf</a:t>
            </a:r>
            <a:r>
              <a:rPr lang="en-US" altLang="zh-CN" sz="1400" kern="0" dirty="0"/>
              <a:t> </a:t>
            </a:r>
          </a:p>
        </p:txBody>
      </p:sp>
      <p:pic>
        <p:nvPicPr>
          <p:cNvPr id="64516" name="Picture 5" descr="aluminum">
            <a:extLst>
              <a:ext uri="{FF2B5EF4-FFF2-40B4-BE49-F238E27FC236}">
                <a16:creationId xmlns:a16="http://schemas.microsoft.com/office/drawing/2014/main" id="{8A52C4C4-0CC2-F39E-3DFF-35FF081822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338" y="2001838"/>
            <a:ext cx="28067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nmovie.mpg">
            <a:hlinkClick r:id="" action="ppaction://media"/>
            <a:extLst>
              <a:ext uri="{FF2B5EF4-FFF2-40B4-BE49-F238E27FC236}">
                <a16:creationId xmlns:a16="http://schemas.microsoft.com/office/drawing/2014/main" id="{541E26EF-E33A-6F46-EFBD-F0E97FFFA7DD}"/>
              </a:ext>
            </a:extLst>
          </p:cNvPr>
          <p:cNvPicPr>
            <a:picLocks noChangeAspect="1"/>
          </p:cNvPicPr>
          <p:nvPr>
            <a:vide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bwMode="auto">
          <a:xfrm>
            <a:off x="4267200" y="1292225"/>
            <a:ext cx="388302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2066"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2"/>
                    </p:tgtEl>
                  </p:cond>
                </p:stCondLst>
                <p:endSync evt="end" delay="0">
                  <p:rtn val="all"/>
                </p:endSync>
                <p:childTnLst>
                  <p:par>
                    <p:cTn id="8" fill="hold" nodeType="clickPar">
                      <p:stCondLst>
                        <p:cond delay="0"/>
                      </p:stCondLst>
                      <p:childTnLst>
                        <p:par>
                          <p:cTn id="9" fill="hold" nodeType="withGroup">
                            <p:stCondLst>
                              <p:cond delay="0"/>
                            </p:stCondLst>
                            <p:childTnLst>
                              <p:par>
                                <p:cTn id="10" presetID="2" presetClass="mediacall" presetSubtype="0" fill="hold" nodeType="clickEffect">
                                  <p:stCondLst>
                                    <p:cond delay="0"/>
                                  </p:stCondLst>
                                  <p:childTnLst>
                                    <p:cmd type="call" cmd="togglePause">
                                      <p:cBhvr>
                                        <p:cTn id="11" dur="1" fill="hold"/>
                                        <p:tgtEl>
                                          <p:spTgt spid="52"/>
                                        </p:tgtEl>
                                      </p:cBhvr>
                                    </p:cmd>
                                  </p:childTnLst>
                                </p:cTn>
                              </p:par>
                            </p:childTnLst>
                          </p:cTn>
                        </p:par>
                      </p:childTnLst>
                    </p:cTn>
                  </p:par>
                </p:childTnLst>
              </p:cTn>
              <p:nextCondLst>
                <p:cond evt="onClick" delay="0">
                  <p:tgtEl>
                    <p:spTgt spid="52"/>
                  </p:tgtEl>
                </p:cond>
              </p:nextCondLst>
            </p:seq>
            <p:video>
              <p:cMediaNode>
                <p:cTn id="12" repeatCount="indefinite" fill="hold" display="0">
                  <p:stCondLst>
                    <p:cond delay="indefinite"/>
                  </p:stCondLst>
                  <p:endCondLst>
                    <p:cond evt="onPrev" delay="0">
                      <p:tgtEl>
                        <p:sldTgt/>
                      </p:tgtEl>
                    </p:cond>
                  </p:endCondLst>
                </p:cTn>
                <p:tgtEl>
                  <p:spTgt spid="5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476BE49C-E80D-F603-B584-C990CA1689C2}"/>
              </a:ext>
            </a:extLst>
          </p:cNvPr>
          <p:cNvSpPr>
            <a:spLocks noGrp="1" noChangeArrowheads="1"/>
          </p:cNvSpPr>
          <p:nvPr>
            <p:ph type="title"/>
          </p:nvPr>
        </p:nvSpPr>
        <p:spPr/>
        <p:txBody>
          <a:bodyPr/>
          <a:lstStyle/>
          <a:p>
            <a:pPr eaLnBrk="1" hangingPunct="1"/>
            <a:r>
              <a:rPr lang="en-US" altLang="zh-CN" sz="4000"/>
              <a:t>What is image segmentation used for?</a:t>
            </a:r>
            <a:endParaRPr lang="zh-CN" altLang="en-US" sz="4000"/>
          </a:p>
        </p:txBody>
      </p:sp>
      <p:pic>
        <p:nvPicPr>
          <p:cNvPr id="11267" name="Picture 2" descr="image segmentation applications medical imaging">
            <a:extLst>
              <a:ext uri="{FF2B5EF4-FFF2-40B4-BE49-F238E27FC236}">
                <a16:creationId xmlns:a16="http://schemas.microsoft.com/office/drawing/2014/main" id="{A752212E-4F44-8D0B-4783-CD8F11900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892" b="35899"/>
          <a:stretch>
            <a:fillRect/>
          </a:stretch>
        </p:blipFill>
        <p:spPr bwMode="auto">
          <a:xfrm>
            <a:off x="782638" y="1573213"/>
            <a:ext cx="2176462"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文本框 4">
            <a:extLst>
              <a:ext uri="{FF2B5EF4-FFF2-40B4-BE49-F238E27FC236}">
                <a16:creationId xmlns:a16="http://schemas.microsoft.com/office/drawing/2014/main" id="{A9CE9E62-2422-BB0F-5455-640BFCAE95E0}"/>
              </a:ext>
            </a:extLst>
          </p:cNvPr>
          <p:cNvSpPr txBox="1">
            <a:spLocks noChangeArrowheads="1"/>
          </p:cNvSpPr>
          <p:nvPr/>
        </p:nvSpPr>
        <p:spPr bwMode="auto">
          <a:xfrm>
            <a:off x="1027113" y="3584575"/>
            <a:ext cx="179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a:t>Medical imaging</a:t>
            </a:r>
            <a:endParaRPr lang="zh-CN" altLang="en-US"/>
          </a:p>
        </p:txBody>
      </p:sp>
      <p:pic>
        <p:nvPicPr>
          <p:cNvPr id="11269" name="Picture 4">
            <a:extLst>
              <a:ext uri="{FF2B5EF4-FFF2-40B4-BE49-F238E27FC236}">
                <a16:creationId xmlns:a16="http://schemas.microsoft.com/office/drawing/2014/main" id="{2024AFE8-744B-9E6E-E48F-A5EDE9700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025" y="1625600"/>
            <a:ext cx="2782888"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文本框 8">
            <a:extLst>
              <a:ext uri="{FF2B5EF4-FFF2-40B4-BE49-F238E27FC236}">
                <a16:creationId xmlns:a16="http://schemas.microsoft.com/office/drawing/2014/main" id="{8FFB2E5D-B51D-0253-5E31-3746C1C5CC8B}"/>
              </a:ext>
            </a:extLst>
          </p:cNvPr>
          <p:cNvSpPr txBox="1">
            <a:spLocks noChangeArrowheads="1"/>
          </p:cNvSpPr>
          <p:nvPr/>
        </p:nvSpPr>
        <p:spPr bwMode="auto">
          <a:xfrm>
            <a:off x="3508375" y="3584575"/>
            <a:ext cx="226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a:t>Autonomous vehicles</a:t>
            </a:r>
            <a:endParaRPr lang="zh-CN" altLang="en-US"/>
          </a:p>
        </p:txBody>
      </p:sp>
      <p:pic>
        <p:nvPicPr>
          <p:cNvPr id="11271" name="Picture 6" descr="image segmentation applications agriculture">
            <a:extLst>
              <a:ext uri="{FF2B5EF4-FFF2-40B4-BE49-F238E27FC236}">
                <a16:creationId xmlns:a16="http://schemas.microsoft.com/office/drawing/2014/main" id="{4292C5BC-62DA-148F-45F0-4E6D3073A6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638" y="4141788"/>
            <a:ext cx="2176462"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文本框 13">
            <a:extLst>
              <a:ext uri="{FF2B5EF4-FFF2-40B4-BE49-F238E27FC236}">
                <a16:creationId xmlns:a16="http://schemas.microsoft.com/office/drawing/2014/main" id="{B426CB82-4D30-59FB-DFDE-028698C13CBF}"/>
              </a:ext>
            </a:extLst>
          </p:cNvPr>
          <p:cNvSpPr txBox="1">
            <a:spLocks noChangeArrowheads="1"/>
          </p:cNvSpPr>
          <p:nvPr/>
        </p:nvSpPr>
        <p:spPr bwMode="auto">
          <a:xfrm>
            <a:off x="833438" y="5699125"/>
            <a:ext cx="2174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a:t>Crop yield estimation</a:t>
            </a:r>
            <a:endParaRPr lang="zh-CN" altLang="en-US"/>
          </a:p>
        </p:txBody>
      </p:sp>
      <p:pic>
        <p:nvPicPr>
          <p:cNvPr id="11273" name="Picture 8" descr="image segmentation applications gaming">
            <a:extLst>
              <a:ext uri="{FF2B5EF4-FFF2-40B4-BE49-F238E27FC236}">
                <a16:creationId xmlns:a16="http://schemas.microsoft.com/office/drawing/2014/main" id="{293DFDEC-704C-6AE4-6FC7-66A9FE2EC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248" t="14378" r="2155" b="11681"/>
          <a:stretch>
            <a:fillRect/>
          </a:stretch>
        </p:blipFill>
        <p:spPr bwMode="auto">
          <a:xfrm>
            <a:off x="3248025" y="4141788"/>
            <a:ext cx="2782888"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文本框 18">
            <a:extLst>
              <a:ext uri="{FF2B5EF4-FFF2-40B4-BE49-F238E27FC236}">
                <a16:creationId xmlns:a16="http://schemas.microsoft.com/office/drawing/2014/main" id="{4C71AB3D-99FC-1E20-A6B3-B88E22B38363}"/>
              </a:ext>
            </a:extLst>
          </p:cNvPr>
          <p:cNvSpPr txBox="1">
            <a:spLocks noChangeArrowheads="1"/>
          </p:cNvSpPr>
          <p:nvPr/>
        </p:nvSpPr>
        <p:spPr bwMode="auto">
          <a:xfrm>
            <a:off x="3921125" y="5699125"/>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a:t>Virtual reality</a:t>
            </a:r>
            <a:endParaRPr lang="zh-CN" altLang="en-US"/>
          </a:p>
        </p:txBody>
      </p:sp>
      <p:sp>
        <p:nvSpPr>
          <p:cNvPr id="11275" name="AutoShape 10" descr="综述|图像分割技术介绍-CSDN博客">
            <a:extLst>
              <a:ext uri="{FF2B5EF4-FFF2-40B4-BE49-F238E27FC236}">
                <a16:creationId xmlns:a16="http://schemas.microsoft.com/office/drawing/2014/main" id="{1EE00C48-ED7E-560E-1B0F-8194798E2561}"/>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zh-CN" altLang="en-US"/>
          </a:p>
        </p:txBody>
      </p:sp>
      <p:sp>
        <p:nvSpPr>
          <p:cNvPr id="11276" name="文本框 20">
            <a:extLst>
              <a:ext uri="{FF2B5EF4-FFF2-40B4-BE49-F238E27FC236}">
                <a16:creationId xmlns:a16="http://schemas.microsoft.com/office/drawing/2014/main" id="{658D58AE-C8C0-4D79-2996-3ED2DB0367C5}"/>
              </a:ext>
            </a:extLst>
          </p:cNvPr>
          <p:cNvSpPr txBox="1">
            <a:spLocks noChangeArrowheads="1"/>
          </p:cNvSpPr>
          <p:nvPr/>
        </p:nvSpPr>
        <p:spPr bwMode="auto">
          <a:xfrm>
            <a:off x="6459538" y="3536950"/>
            <a:ext cx="226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a:t>Robot Manipulation</a:t>
            </a:r>
            <a:endParaRPr lang="zh-CN" altLang="en-US"/>
          </a:p>
        </p:txBody>
      </p:sp>
      <p:pic>
        <p:nvPicPr>
          <p:cNvPr id="11277" name="Picture 14" descr="Sematic segmentation results of robot working scenarios. The first row shows the RGB images, and the second row shows their corresponding semantic images. The left two are for the manipulation task, and the right two are for the navigation task. Best viewed in color.">
            <a:extLst>
              <a:ext uri="{FF2B5EF4-FFF2-40B4-BE49-F238E27FC236}">
                <a16:creationId xmlns:a16="http://schemas.microsoft.com/office/drawing/2014/main" id="{DFA7956B-E21A-FF3F-79EC-C7255B8B6A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50000"/>
          <a:stretch>
            <a:fillRect/>
          </a:stretch>
        </p:blipFill>
        <p:spPr bwMode="auto">
          <a:xfrm>
            <a:off x="6361113" y="1625600"/>
            <a:ext cx="226060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8" name="文本框 24">
            <a:extLst>
              <a:ext uri="{FF2B5EF4-FFF2-40B4-BE49-F238E27FC236}">
                <a16:creationId xmlns:a16="http://schemas.microsoft.com/office/drawing/2014/main" id="{916900FA-82BE-D2D5-4E04-E0A99CBD08E5}"/>
              </a:ext>
            </a:extLst>
          </p:cNvPr>
          <p:cNvSpPr txBox="1">
            <a:spLocks noChangeArrowheads="1"/>
          </p:cNvSpPr>
          <p:nvPr/>
        </p:nvSpPr>
        <p:spPr bwMode="auto">
          <a:xfrm>
            <a:off x="6569075" y="5699125"/>
            <a:ext cx="2052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a:t>Cell segmentation</a:t>
            </a:r>
            <a:endParaRPr lang="zh-CN" altLang="en-US"/>
          </a:p>
        </p:txBody>
      </p:sp>
      <p:pic>
        <p:nvPicPr>
          <p:cNvPr id="11279" name="图片 28">
            <a:extLst>
              <a:ext uri="{FF2B5EF4-FFF2-40B4-BE49-F238E27FC236}">
                <a16:creationId xmlns:a16="http://schemas.microsoft.com/office/drawing/2014/main" id="{684FE4ED-B5E0-ABF2-8E39-A5116F6BF1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6063" y="3917950"/>
            <a:ext cx="17907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F4A1910-B00D-8036-CD59-0D28035D35D5}"/>
              </a:ext>
            </a:extLst>
          </p:cNvPr>
          <p:cNvSpPr>
            <a:spLocks noGrp="1"/>
          </p:cNvSpPr>
          <p:nvPr>
            <p:ph type="title"/>
          </p:nvPr>
        </p:nvSpPr>
        <p:spPr/>
        <p:txBody>
          <a:bodyPr rtlCol="0">
            <a:normAutofit fontScale="90000"/>
          </a:bodyPr>
          <a:lstStyle/>
          <a:p>
            <a:pPr eaLnBrk="1" fontAlgn="auto" hangingPunct="1">
              <a:spcAft>
                <a:spcPts val="0"/>
              </a:spcAft>
              <a:defRPr/>
            </a:pPr>
            <a:r>
              <a:rPr lang="en-US" altLang="zh-CN" dirty="0"/>
              <a:t>Interpretation as a Dynamical System</a:t>
            </a:r>
            <a:endParaRPr lang="zh-CN" altLang="en-US" dirty="0"/>
          </a:p>
        </p:txBody>
      </p:sp>
      <p:pic>
        <p:nvPicPr>
          <p:cNvPr id="66563" name="Picture 4" descr="balus_image">
            <a:extLst>
              <a:ext uri="{FF2B5EF4-FFF2-40B4-BE49-F238E27FC236}">
                <a16:creationId xmlns:a16="http://schemas.microsoft.com/office/drawing/2014/main" id="{5BB21F9E-350A-16C4-35F6-7D9082D4F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1952625"/>
            <a:ext cx="320040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a:extLst>
              <a:ext uri="{FF2B5EF4-FFF2-40B4-BE49-F238E27FC236}">
                <a16:creationId xmlns:a16="http://schemas.microsoft.com/office/drawing/2014/main" id="{1806B76C-16E1-0BC1-8A32-34FF36AF644E}"/>
              </a:ext>
            </a:extLst>
          </p:cNvPr>
          <p:cNvSpPr txBox="1">
            <a:spLocks noChangeArrowheads="1"/>
          </p:cNvSpPr>
          <p:nvPr/>
        </p:nvSpPr>
        <p:spPr bwMode="auto">
          <a:xfrm>
            <a:off x="685800" y="4641850"/>
            <a:ext cx="7772400" cy="1752600"/>
          </a:xfrm>
          <a:prstGeom prst="rect">
            <a:avLst/>
          </a:prstGeom>
          <a:noFill/>
          <a:ln>
            <a:noFill/>
          </a:ln>
        </p:spPr>
        <p:txBody>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nSpc>
                <a:spcPct val="90000"/>
              </a:lnSpc>
              <a:defRPr/>
            </a:pPr>
            <a:r>
              <a:rPr lang="en-US" altLang="zh-CN" kern="0" dirty="0"/>
              <a:t>Treat the links as springs and shake the system</a:t>
            </a:r>
          </a:p>
          <a:p>
            <a:pPr lvl="1">
              <a:lnSpc>
                <a:spcPct val="90000"/>
              </a:lnSpc>
              <a:defRPr/>
            </a:pPr>
            <a:r>
              <a:rPr lang="en-US" altLang="zh-CN" kern="0" dirty="0"/>
              <a:t>elasticity proportional to cost</a:t>
            </a:r>
          </a:p>
          <a:p>
            <a:pPr lvl="1">
              <a:lnSpc>
                <a:spcPct val="90000"/>
              </a:lnSpc>
              <a:defRPr/>
            </a:pPr>
            <a:r>
              <a:rPr lang="en-US" altLang="zh-CN" kern="0" dirty="0"/>
              <a:t>vibration “modes” correspond to segments</a:t>
            </a:r>
          </a:p>
          <a:p>
            <a:pPr lvl="2">
              <a:lnSpc>
                <a:spcPct val="90000"/>
              </a:lnSpc>
              <a:defRPr/>
            </a:pPr>
            <a:r>
              <a:rPr lang="en-US" altLang="zh-CN" kern="0" dirty="0"/>
              <a:t>can compute these by solving an eigenvector problem</a:t>
            </a:r>
          </a:p>
          <a:p>
            <a:pPr lvl="2">
              <a:lnSpc>
                <a:spcPct val="90000"/>
              </a:lnSpc>
              <a:defRPr/>
            </a:pPr>
            <a:r>
              <a:rPr lang="en-US" altLang="zh-CN" sz="1400" kern="0" dirty="0">
                <a:hlinkClick r:id="rId4"/>
              </a:rPr>
              <a:t>http://www.cis.upenn.edu/~jshi/papers/pami_ncut.pdf</a:t>
            </a:r>
            <a:r>
              <a:rPr lang="en-US" altLang="zh-CN" sz="1400" kern="0" dirty="0"/>
              <a:t> </a:t>
            </a:r>
          </a:p>
        </p:txBody>
      </p:sp>
      <p:pic>
        <p:nvPicPr>
          <p:cNvPr id="66565" name="balus_movie.mpg">
            <a:hlinkClick r:id="" action="ppaction://media"/>
            <a:extLst>
              <a:ext uri="{FF2B5EF4-FFF2-40B4-BE49-F238E27FC236}">
                <a16:creationId xmlns:a16="http://schemas.microsoft.com/office/drawing/2014/main" id="{1A7F5F94-873A-54A5-F2A0-45AE82B0AA6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2288" y="1317625"/>
            <a:ext cx="3979862"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2">
            <a:extLst>
              <a:ext uri="{FF2B5EF4-FFF2-40B4-BE49-F238E27FC236}">
                <a16:creationId xmlns:a16="http://schemas.microsoft.com/office/drawing/2014/main" id="{FFA036C1-1072-9C87-CCBF-74A4357AD1DA}"/>
              </a:ext>
            </a:extLst>
          </p:cNvPr>
          <p:cNvSpPr>
            <a:spLocks noGrp="1" noChangeArrowheads="1"/>
          </p:cNvSpPr>
          <p:nvPr>
            <p:ph type="title"/>
          </p:nvPr>
        </p:nvSpPr>
        <p:spPr/>
        <p:txBody>
          <a:bodyPr/>
          <a:lstStyle/>
          <a:p>
            <a:pPr eaLnBrk="1" hangingPunct="1"/>
            <a:r>
              <a:rPr lang="en-US" altLang="zh-CN"/>
              <a:t>Color Image Segmentation</a:t>
            </a:r>
            <a:endParaRPr lang="zh-CN" altLang="en-US"/>
          </a:p>
        </p:txBody>
      </p:sp>
      <p:pic>
        <p:nvPicPr>
          <p:cNvPr id="68611" name="Picture 3" descr="color+t2">
            <a:extLst>
              <a:ext uri="{FF2B5EF4-FFF2-40B4-BE49-F238E27FC236}">
                <a16:creationId xmlns:a16="http://schemas.microsoft.com/office/drawing/2014/main" id="{C0F0ADAB-BB11-D646-9DA8-D7136429B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713" y="1319213"/>
            <a:ext cx="714057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2">
            <a:extLst>
              <a:ext uri="{FF2B5EF4-FFF2-40B4-BE49-F238E27FC236}">
                <a16:creationId xmlns:a16="http://schemas.microsoft.com/office/drawing/2014/main" id="{BD85D21B-6FC5-01CA-1F94-76045A6F6FB5}"/>
              </a:ext>
            </a:extLst>
          </p:cNvPr>
          <p:cNvSpPr>
            <a:spLocks noGrp="1" noChangeArrowheads="1"/>
          </p:cNvSpPr>
          <p:nvPr>
            <p:ph type="title"/>
          </p:nvPr>
        </p:nvSpPr>
        <p:spPr/>
        <p:txBody>
          <a:bodyPr/>
          <a:lstStyle/>
          <a:p>
            <a:pPr eaLnBrk="1" hangingPunct="1"/>
            <a:r>
              <a:rPr lang="en-US" altLang="zh-CN"/>
              <a:t>Extension to Soft Segmentation</a:t>
            </a:r>
            <a:endParaRPr lang="zh-CN" altLang="en-US"/>
          </a:p>
        </p:txBody>
      </p:sp>
      <p:sp>
        <p:nvSpPr>
          <p:cNvPr id="15" name="Content Placeholder 2">
            <a:extLst>
              <a:ext uri="{FF2B5EF4-FFF2-40B4-BE49-F238E27FC236}">
                <a16:creationId xmlns:a16="http://schemas.microsoft.com/office/drawing/2014/main" id="{FC71521B-14AA-16EF-8A0F-0945240DC650}"/>
              </a:ext>
            </a:extLst>
          </p:cNvPr>
          <p:cNvSpPr txBox="1">
            <a:spLocks noChangeArrowheads="1"/>
          </p:cNvSpPr>
          <p:nvPr/>
        </p:nvSpPr>
        <p:spPr bwMode="auto">
          <a:xfrm>
            <a:off x="990600" y="1463675"/>
            <a:ext cx="6980238" cy="1477963"/>
          </a:xfrm>
          <a:prstGeom prst="rect">
            <a:avLst/>
          </a:prstGeom>
          <a:noFill/>
          <a:ln>
            <a:noFill/>
          </a:ln>
        </p:spPr>
        <p:txBody>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buFontTx/>
              <a:buChar char="•"/>
              <a:defRPr/>
            </a:pPr>
            <a:r>
              <a:rPr lang="en-US" altLang="zh-CN" kern="0" dirty="0"/>
              <a:t>Each pixel is convex combination of segments.</a:t>
            </a:r>
            <a:br>
              <a:rPr lang="en-US" altLang="zh-CN" kern="0" dirty="0"/>
            </a:br>
            <a:r>
              <a:rPr lang="en-US" altLang="zh-CN" kern="0" dirty="0">
                <a:hlinkClick r:id="rId3"/>
              </a:rPr>
              <a:t>Levin et al. 2006</a:t>
            </a:r>
            <a:endParaRPr lang="en-US" altLang="zh-CN" kern="0" dirty="0"/>
          </a:p>
          <a:p>
            <a:pPr lvl="1">
              <a:buFontTx/>
              <a:buNone/>
              <a:defRPr/>
            </a:pPr>
            <a:r>
              <a:rPr lang="en-US" altLang="zh-CN" kern="0" dirty="0"/>
              <a:t>- compute mattes by solving eigenvector problem</a:t>
            </a:r>
          </a:p>
          <a:p>
            <a:pPr marL="0" indent="0">
              <a:defRPr/>
            </a:pPr>
            <a:endParaRPr lang="en-US" altLang="zh-CN" kern="0" dirty="0"/>
          </a:p>
        </p:txBody>
      </p:sp>
      <p:pic>
        <p:nvPicPr>
          <p:cNvPr id="70660" name="Picture 5" descr="http://www.vision.huji.ac.il/SpectralMatting/source_imgs/kim_comp_table05.jpg">
            <a:extLst>
              <a:ext uri="{FF2B5EF4-FFF2-40B4-BE49-F238E27FC236}">
                <a16:creationId xmlns:a16="http://schemas.microsoft.com/office/drawing/2014/main" id="{1DDD7FAB-B57F-8428-4611-0F8947FE6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975" y="2690813"/>
            <a:ext cx="14954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7" descr="http://www.vision.huji.ac.il/SpectralMatting/source_imgs/kim_comp_table01.jpg">
            <a:extLst>
              <a:ext uri="{FF2B5EF4-FFF2-40B4-BE49-F238E27FC236}">
                <a16:creationId xmlns:a16="http://schemas.microsoft.com/office/drawing/2014/main" id="{07481C41-A6C1-E370-9A2A-9EBA783B8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975" y="3910013"/>
            <a:ext cx="14954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9" descr="http://www.vision.huji.ac.il/SpectralMatting/source_imgs/kim_comp_table02.jpg">
            <a:extLst>
              <a:ext uri="{FF2B5EF4-FFF2-40B4-BE49-F238E27FC236}">
                <a16:creationId xmlns:a16="http://schemas.microsoft.com/office/drawing/2014/main" id="{245D804C-ACCA-1502-F4CC-9537324010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0713" y="4676775"/>
            <a:ext cx="14954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11" descr="http://www.vision.huji.ac.il/SpectralMatting/source_imgs/kim_comp_table06.jpg">
            <a:extLst>
              <a:ext uri="{FF2B5EF4-FFF2-40B4-BE49-F238E27FC236}">
                <a16:creationId xmlns:a16="http://schemas.microsoft.com/office/drawing/2014/main" id="{D393561A-AB09-CB4A-FF02-C20EB2B1E8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0975" y="5233988"/>
            <a:ext cx="14954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13" descr="http://www.vision.huji.ac.il/SpectralMatting/source_imgs/kim_comp_table03.jpg">
            <a:extLst>
              <a:ext uri="{FF2B5EF4-FFF2-40B4-BE49-F238E27FC236}">
                <a16:creationId xmlns:a16="http://schemas.microsoft.com/office/drawing/2014/main" id="{1D0194FB-57F5-15CC-D88F-5BBB0FD1FC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3910013"/>
            <a:ext cx="14954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15" descr="http://www.vision.huji.ac.il/SpectralMatting/source_imgs/kim_comp_table07.jpg">
            <a:extLst>
              <a:ext uri="{FF2B5EF4-FFF2-40B4-BE49-F238E27FC236}">
                <a16:creationId xmlns:a16="http://schemas.microsoft.com/office/drawing/2014/main" id="{7EA9DBC8-7E24-4E18-21D9-28E12C837E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5233988"/>
            <a:ext cx="14954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6" name="Picture 17" descr="http://www.vision.huji.ac.il/SpectralMatting/source_imgs/kim_comp_table04.jpg">
            <a:extLst>
              <a:ext uri="{FF2B5EF4-FFF2-40B4-BE49-F238E27FC236}">
                <a16:creationId xmlns:a16="http://schemas.microsoft.com/office/drawing/2014/main" id="{B33417FC-FD90-F38A-DD1E-AD65E2E916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0713" y="3248025"/>
            <a:ext cx="14954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7" name="Picture 19" descr="http://www.vision.huji.ac.il/SpectralMatting/source_imgs/kim_comp_table08.jpg">
            <a:extLst>
              <a:ext uri="{FF2B5EF4-FFF2-40B4-BE49-F238E27FC236}">
                <a16:creationId xmlns:a16="http://schemas.microsoft.com/office/drawing/2014/main" id="{B3B8E216-EEFF-65EA-5B50-C51363DD22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1400" y="2690813"/>
            <a:ext cx="14954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21" descr="http://www.vision.huji.ac.il/SpectralMatting/source_imgs/kim_in.jpg">
            <a:extLst>
              <a:ext uri="{FF2B5EF4-FFF2-40B4-BE49-F238E27FC236}">
                <a16:creationId xmlns:a16="http://schemas.microsoft.com/office/drawing/2014/main" id="{5F625148-20D4-36F6-4558-621E8B507C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8275" y="3248025"/>
            <a:ext cx="302895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ight Arrow 22">
            <a:extLst>
              <a:ext uri="{FF2B5EF4-FFF2-40B4-BE49-F238E27FC236}">
                <a16:creationId xmlns:a16="http://schemas.microsoft.com/office/drawing/2014/main" id="{DB99A596-C90C-F5B9-B92D-7CF8C4721770}"/>
              </a:ext>
            </a:extLst>
          </p:cNvPr>
          <p:cNvSpPr>
            <a:spLocks noChangeArrowheads="1"/>
          </p:cNvSpPr>
          <p:nvPr/>
        </p:nvSpPr>
        <p:spPr bwMode="auto">
          <a:xfrm>
            <a:off x="3352800" y="4167188"/>
            <a:ext cx="457200" cy="509587"/>
          </a:xfrm>
          <a:prstGeom prst="rightArrow">
            <a:avLst>
              <a:gd name="adj1" fmla="val 50000"/>
              <a:gd name="adj2" fmla="val 50000"/>
            </a:avLst>
          </a:prstGeom>
          <a:solidFill>
            <a:srgbClr val="00CC99"/>
          </a:solidFill>
          <a:ln w="9525" algn="ctr">
            <a:solidFill>
              <a:srgbClr val="000000"/>
            </a:solidFill>
            <a:round/>
            <a:headEnd/>
            <a:tailEnd/>
          </a:ln>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fontAlgn="auto" hangingPunct="1">
              <a:spcBef>
                <a:spcPct val="0"/>
              </a:spcBef>
              <a:spcAft>
                <a:spcPts val="0"/>
              </a:spcAft>
              <a:defRPr/>
            </a:pPr>
            <a:endParaRPr lang="zh-CN" altLang="zh-CN" kern="0">
              <a:solidFill>
                <a:srgbClr val="000000"/>
              </a:solidFill>
              <a:latin typeface="Times New Roman" panose="02020603050405020304" pitchFamily="18"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2">
            <a:extLst>
              <a:ext uri="{FF2B5EF4-FFF2-40B4-BE49-F238E27FC236}">
                <a16:creationId xmlns:a16="http://schemas.microsoft.com/office/drawing/2014/main" id="{22803972-E97C-0271-8B55-C0CD9146A9AB}"/>
              </a:ext>
            </a:extLst>
          </p:cNvPr>
          <p:cNvSpPr>
            <a:spLocks noGrp="1" noChangeArrowheads="1"/>
          </p:cNvSpPr>
          <p:nvPr>
            <p:ph type="title"/>
          </p:nvPr>
        </p:nvSpPr>
        <p:spPr/>
        <p:txBody>
          <a:bodyPr/>
          <a:lstStyle/>
          <a:p>
            <a:pPr eaLnBrk="1" hangingPunct="1"/>
            <a:r>
              <a:rPr lang="en-US" altLang="zh-CN"/>
              <a:t>Questions?</a:t>
            </a:r>
            <a:endParaRPr lang="zh-CN" altLang="en-US"/>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A4444B-0C8D-E6D0-5A2A-1790AFC8D705}"/>
              </a:ext>
            </a:extLst>
          </p:cNvPr>
          <p:cNvPicPr>
            <a:picLocks noChangeAspect="1"/>
          </p:cNvPicPr>
          <p:nvPr/>
        </p:nvPicPr>
        <p:blipFill>
          <a:blip r:embed="rId3"/>
          <a:stretch>
            <a:fillRect/>
          </a:stretch>
        </p:blipFill>
        <p:spPr>
          <a:xfrm>
            <a:off x="225425" y="1628775"/>
            <a:ext cx="8718550" cy="3763963"/>
          </a:xfrm>
          <a:prstGeom prst="rect">
            <a:avLst/>
          </a:prstGeom>
          <a:ln>
            <a:noFill/>
          </a:ln>
          <a:effectLst>
            <a:outerShdw blurRad="292100" dist="139700" dir="2700000" algn="tl" rotWithShape="0">
              <a:srgbClr val="333333">
                <a:alpha val="65000"/>
              </a:srgbClr>
            </a:outerShdw>
          </a:effectLst>
        </p:spPr>
      </p:pic>
      <p:sp>
        <p:nvSpPr>
          <p:cNvPr id="74755" name="标题 2">
            <a:extLst>
              <a:ext uri="{FF2B5EF4-FFF2-40B4-BE49-F238E27FC236}">
                <a16:creationId xmlns:a16="http://schemas.microsoft.com/office/drawing/2014/main" id="{4652BF97-A8A1-2909-ACD8-25D1CDBA60C4}"/>
              </a:ext>
            </a:extLst>
          </p:cNvPr>
          <p:cNvSpPr>
            <a:spLocks noGrp="1" noChangeArrowheads="1"/>
          </p:cNvSpPr>
          <p:nvPr>
            <p:ph type="title"/>
          </p:nvPr>
        </p:nvSpPr>
        <p:spPr/>
        <p:txBody>
          <a:bodyPr/>
          <a:lstStyle/>
          <a:p>
            <a:pPr eaLnBrk="1" hangingPunct="1"/>
            <a:r>
              <a:rPr lang="en-US" altLang="zh-CN"/>
              <a:t>A case…</a:t>
            </a:r>
            <a:endParaRPr lang="zh-CN" altLang="en-US"/>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2">
            <a:extLst>
              <a:ext uri="{FF2B5EF4-FFF2-40B4-BE49-F238E27FC236}">
                <a16:creationId xmlns:a16="http://schemas.microsoft.com/office/drawing/2014/main" id="{B0F70AE0-2219-89E1-9470-81F507060B50}"/>
              </a:ext>
            </a:extLst>
          </p:cNvPr>
          <p:cNvSpPr>
            <a:spLocks noGrp="1" noChangeArrowheads="1"/>
          </p:cNvSpPr>
          <p:nvPr>
            <p:ph type="title"/>
          </p:nvPr>
        </p:nvSpPr>
        <p:spPr/>
        <p:txBody>
          <a:bodyPr/>
          <a:lstStyle/>
          <a:p>
            <a:pPr eaLnBrk="1" hangingPunct="1"/>
            <a:r>
              <a:rPr lang="en-US" altLang="zh-CN" sz="4000"/>
              <a:t>Atmospheric Scattering Model</a:t>
            </a:r>
            <a:endParaRPr lang="zh-CN" altLang="en-US" sz="4000"/>
          </a:p>
        </p:txBody>
      </p:sp>
      <p:pic>
        <p:nvPicPr>
          <p:cNvPr id="76803" name="图片 6">
            <a:extLst>
              <a:ext uri="{FF2B5EF4-FFF2-40B4-BE49-F238E27FC236}">
                <a16:creationId xmlns:a16="http://schemas.microsoft.com/office/drawing/2014/main" id="{B2C2A5C0-C4CB-7570-5F18-D2EB66741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86088"/>
            <a:ext cx="852805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图片 8">
            <a:extLst>
              <a:ext uri="{FF2B5EF4-FFF2-40B4-BE49-F238E27FC236}">
                <a16:creationId xmlns:a16="http://schemas.microsoft.com/office/drawing/2014/main" id="{98A80498-457F-D7E4-9846-26AC291EA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5263" y="1595438"/>
            <a:ext cx="62134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图片 10">
            <a:extLst>
              <a:ext uri="{FF2B5EF4-FFF2-40B4-BE49-F238E27FC236}">
                <a16:creationId xmlns:a16="http://schemas.microsoft.com/office/drawing/2014/main" id="{13831674-4136-6AD2-ED8E-3467211D86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019675"/>
            <a:ext cx="65151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2">
            <a:extLst>
              <a:ext uri="{FF2B5EF4-FFF2-40B4-BE49-F238E27FC236}">
                <a16:creationId xmlns:a16="http://schemas.microsoft.com/office/drawing/2014/main" id="{A650527E-3C0F-51DF-DF9E-A44236547123}"/>
              </a:ext>
            </a:extLst>
          </p:cNvPr>
          <p:cNvSpPr>
            <a:spLocks noGrp="1" noChangeArrowheads="1"/>
          </p:cNvSpPr>
          <p:nvPr>
            <p:ph type="title"/>
          </p:nvPr>
        </p:nvSpPr>
        <p:spPr/>
        <p:txBody>
          <a:bodyPr/>
          <a:lstStyle/>
          <a:p>
            <a:pPr eaLnBrk="1" hangingPunct="1"/>
            <a:r>
              <a:rPr lang="en-US" altLang="zh-CN" sz="4000"/>
              <a:t>Dark Channel Prior</a:t>
            </a:r>
            <a:endParaRPr lang="zh-CN" altLang="en-US" sz="4000"/>
          </a:p>
        </p:txBody>
      </p:sp>
      <p:sp>
        <p:nvSpPr>
          <p:cNvPr id="78851" name="文本框 5">
            <a:extLst>
              <a:ext uri="{FF2B5EF4-FFF2-40B4-BE49-F238E27FC236}">
                <a16:creationId xmlns:a16="http://schemas.microsoft.com/office/drawing/2014/main" id="{716836AF-81CF-EA96-5867-356AAD18DA88}"/>
              </a:ext>
            </a:extLst>
          </p:cNvPr>
          <p:cNvSpPr txBox="1">
            <a:spLocks noChangeArrowheads="1"/>
          </p:cNvSpPr>
          <p:nvPr/>
        </p:nvSpPr>
        <p:spPr bwMode="auto">
          <a:xfrm>
            <a:off x="457200" y="1427163"/>
            <a:ext cx="8229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800"/>
              <a:t>Through statistical analysis, He observed that in haze-free natural images, </a:t>
            </a:r>
            <a:r>
              <a:rPr lang="en-US" altLang="zh-CN" sz="2800" i="1" u="sng"/>
              <a:t>at least one color channel within a local region tends to have pixel values close to zero. </a:t>
            </a:r>
            <a:endParaRPr lang="zh-CN" altLang="en-US" sz="2800" i="1" u="sng"/>
          </a:p>
        </p:txBody>
      </p:sp>
      <p:pic>
        <p:nvPicPr>
          <p:cNvPr id="78852" name="图片 9">
            <a:extLst>
              <a:ext uri="{FF2B5EF4-FFF2-40B4-BE49-F238E27FC236}">
                <a16:creationId xmlns:a16="http://schemas.microsoft.com/office/drawing/2014/main" id="{CB75F2B3-DC19-762D-AADB-E480F4C57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2800350"/>
            <a:ext cx="5610225"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文本框 18">
            <a:extLst>
              <a:ext uri="{FF2B5EF4-FFF2-40B4-BE49-F238E27FC236}">
                <a16:creationId xmlns:a16="http://schemas.microsoft.com/office/drawing/2014/main" id="{ACCA35CB-6EEE-3FFC-8395-B52E2FC8BBC5}"/>
              </a:ext>
            </a:extLst>
          </p:cNvPr>
          <p:cNvSpPr txBox="1">
            <a:spLocks noChangeArrowheads="1"/>
          </p:cNvSpPr>
          <p:nvPr/>
        </p:nvSpPr>
        <p:spPr bwMode="auto">
          <a:xfrm>
            <a:off x="457200" y="3900488"/>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zh-CN" altLang="en-US">
                <a:solidFill>
                  <a:srgbClr val="374151"/>
                </a:solidFill>
                <a:latin typeface="ui-sans-serif"/>
              </a:rPr>
              <a:t>这两个最小操作是可交换的，最终得到的结果是该局部区域内的“最暗值”。</a:t>
            </a:r>
          </a:p>
        </p:txBody>
      </p:sp>
      <p:sp>
        <p:nvSpPr>
          <p:cNvPr id="78854" name="文本框 20">
            <a:extLst>
              <a:ext uri="{FF2B5EF4-FFF2-40B4-BE49-F238E27FC236}">
                <a16:creationId xmlns:a16="http://schemas.microsoft.com/office/drawing/2014/main" id="{8B0DB01E-E627-9FAA-3198-8C3854EB048B}"/>
              </a:ext>
            </a:extLst>
          </p:cNvPr>
          <p:cNvSpPr txBox="1">
            <a:spLocks noChangeArrowheads="1"/>
          </p:cNvSpPr>
          <p:nvPr/>
        </p:nvSpPr>
        <p:spPr bwMode="auto">
          <a:xfrm>
            <a:off x="457200" y="4335463"/>
            <a:ext cx="8229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zh-CN" altLang="en-US">
                <a:solidFill>
                  <a:srgbClr val="374151"/>
                </a:solidFill>
                <a:latin typeface="ui-sans-serif"/>
              </a:rPr>
              <a:t>如果给出一张户外无雾图像（除天空或者明亮的白色区域），其暗通道的强度通常很低，并且趋向于零：</a:t>
            </a:r>
            <a:endParaRPr lang="zh-CN" altLang="en-US"/>
          </a:p>
        </p:txBody>
      </p:sp>
      <p:pic>
        <p:nvPicPr>
          <p:cNvPr id="78855" name="图片 22">
            <a:extLst>
              <a:ext uri="{FF2B5EF4-FFF2-40B4-BE49-F238E27FC236}">
                <a16:creationId xmlns:a16="http://schemas.microsoft.com/office/drawing/2014/main" id="{A7DA5500-2ACE-542A-D8DE-C7EED747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550" y="4873625"/>
            <a:ext cx="21209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2">
            <a:extLst>
              <a:ext uri="{FF2B5EF4-FFF2-40B4-BE49-F238E27FC236}">
                <a16:creationId xmlns:a16="http://schemas.microsoft.com/office/drawing/2014/main" id="{ADB351AA-34A3-67EF-BDFC-0B4749963562}"/>
              </a:ext>
            </a:extLst>
          </p:cNvPr>
          <p:cNvSpPr>
            <a:spLocks noGrp="1" noChangeArrowheads="1"/>
          </p:cNvSpPr>
          <p:nvPr>
            <p:ph type="title"/>
          </p:nvPr>
        </p:nvSpPr>
        <p:spPr/>
        <p:txBody>
          <a:bodyPr/>
          <a:lstStyle/>
          <a:p>
            <a:pPr eaLnBrk="1" hangingPunct="1"/>
            <a:r>
              <a:rPr lang="en-US" altLang="zh-CN" sz="4000"/>
              <a:t>Algorithm Steps</a:t>
            </a:r>
            <a:endParaRPr lang="zh-CN" altLang="en-US" sz="4000"/>
          </a:p>
        </p:txBody>
      </p:sp>
      <p:sp>
        <p:nvSpPr>
          <p:cNvPr id="80899" name="文本框 5">
            <a:extLst>
              <a:ext uri="{FF2B5EF4-FFF2-40B4-BE49-F238E27FC236}">
                <a16:creationId xmlns:a16="http://schemas.microsoft.com/office/drawing/2014/main" id="{4C43D216-67DF-C640-9E02-5D8902D7FE41}"/>
              </a:ext>
            </a:extLst>
          </p:cNvPr>
          <p:cNvSpPr txBox="1">
            <a:spLocks noChangeArrowheads="1"/>
          </p:cNvSpPr>
          <p:nvPr/>
        </p:nvSpPr>
        <p:spPr bwMode="auto">
          <a:xfrm>
            <a:off x="457200" y="1350963"/>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800" i="1"/>
              <a:t>(1) Estimating Atmospheric Light </a:t>
            </a:r>
          </a:p>
        </p:txBody>
      </p:sp>
      <p:pic>
        <p:nvPicPr>
          <p:cNvPr id="80900" name="图片 4">
            <a:extLst>
              <a:ext uri="{FF2B5EF4-FFF2-40B4-BE49-F238E27FC236}">
                <a16:creationId xmlns:a16="http://schemas.microsoft.com/office/drawing/2014/main" id="{2230A9E7-0818-5E60-238F-4D825BEB2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150" y="1479550"/>
            <a:ext cx="2825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文本框 13">
            <a:extLst>
              <a:ext uri="{FF2B5EF4-FFF2-40B4-BE49-F238E27FC236}">
                <a16:creationId xmlns:a16="http://schemas.microsoft.com/office/drawing/2014/main" id="{E855845F-4699-B820-AF75-C4B3E693F69C}"/>
              </a:ext>
            </a:extLst>
          </p:cNvPr>
          <p:cNvSpPr txBox="1">
            <a:spLocks noChangeArrowheads="1"/>
          </p:cNvSpPr>
          <p:nvPr/>
        </p:nvSpPr>
        <p:spPr bwMode="auto">
          <a:xfrm>
            <a:off x="457200" y="1947863"/>
            <a:ext cx="8178800" cy="375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zh-CN" altLang="en-US">
                <a:solidFill>
                  <a:srgbClr val="374151"/>
                </a:solidFill>
                <a:latin typeface="ui-sans-serif"/>
              </a:rPr>
              <a:t>在之前的去雾算法中，通常将图像中最“雾浓”的区域颜色视为大气光 </a:t>
            </a:r>
            <a:r>
              <a:rPr lang="en-US" altLang="zh-CN" i="1">
                <a:solidFill>
                  <a:srgbClr val="374151"/>
                </a:solidFill>
                <a:latin typeface="KaTeX_Math"/>
              </a:rPr>
              <a:t>A</a:t>
            </a:r>
            <a:r>
              <a:rPr lang="zh-CN" altLang="en-US">
                <a:solidFill>
                  <a:srgbClr val="374151"/>
                </a:solidFill>
                <a:latin typeface="ui-sans-serif"/>
              </a:rPr>
              <a:t> 或其初始值。然而，如何准确检测“最雾浓”区域并未得到充分关注。</a:t>
            </a:r>
            <a:endParaRPr lang="en-US" altLang="zh-CN">
              <a:solidFill>
                <a:srgbClr val="374151"/>
              </a:solidFill>
              <a:latin typeface="ui-sans-serif"/>
            </a:endParaRPr>
          </a:p>
          <a:p>
            <a:endParaRPr lang="en-US" altLang="zh-CN">
              <a:solidFill>
                <a:srgbClr val="374151"/>
              </a:solidFill>
              <a:latin typeface="ui-sans-serif"/>
            </a:endParaRPr>
          </a:p>
          <a:p>
            <a:r>
              <a:rPr lang="zh-CN" altLang="en-US" sz="2000" b="1">
                <a:latin typeface="ui-sans-serif"/>
              </a:rPr>
              <a:t>传统方法的局限性</a:t>
            </a:r>
            <a:r>
              <a:rPr lang="zh-CN" altLang="en-US" sz="2000" b="1">
                <a:solidFill>
                  <a:srgbClr val="374151"/>
                </a:solidFill>
                <a:latin typeface="ui-sans-serif"/>
              </a:rPr>
              <a:t>：</a:t>
            </a:r>
            <a:endParaRPr lang="en-US" altLang="zh-CN" sz="2000" b="1">
              <a:solidFill>
                <a:srgbClr val="374151"/>
              </a:solidFill>
              <a:latin typeface="ui-sans-serif"/>
            </a:endParaRPr>
          </a:p>
          <a:p>
            <a:r>
              <a:rPr lang="en-US" altLang="zh-CN">
                <a:solidFill>
                  <a:srgbClr val="374151"/>
                </a:solidFill>
                <a:latin typeface="ui-sans-serif"/>
              </a:rPr>
              <a:t>Tan </a:t>
            </a:r>
            <a:r>
              <a:rPr lang="zh-CN" altLang="en-US">
                <a:solidFill>
                  <a:srgbClr val="374151"/>
                </a:solidFill>
                <a:latin typeface="ui-sans-serif"/>
              </a:rPr>
              <a:t>的方法认为</a:t>
            </a:r>
            <a:r>
              <a:rPr lang="zh-CN" altLang="en-US" b="1">
                <a:solidFill>
                  <a:srgbClr val="374151"/>
                </a:solidFill>
                <a:latin typeface="ui-sans-serif"/>
              </a:rPr>
              <a:t>图像中最亮的像素</a:t>
            </a:r>
            <a:r>
              <a:rPr lang="zh-CN" altLang="en-US">
                <a:solidFill>
                  <a:srgbClr val="374151"/>
                </a:solidFill>
                <a:latin typeface="ui-sans-serif"/>
              </a:rPr>
              <a:t>是“最雾浓”的区域，但这仅适用于阴天（忽略阳光）的情况。</a:t>
            </a:r>
          </a:p>
          <a:p>
            <a:r>
              <a:rPr lang="zh-CN" altLang="en-US">
                <a:solidFill>
                  <a:srgbClr val="374151"/>
                </a:solidFill>
                <a:latin typeface="ui-sans-serif"/>
              </a:rPr>
              <a:t>在实际场景中，</a:t>
            </a:r>
            <a:r>
              <a:rPr lang="zh-CN" altLang="en-US">
                <a:solidFill>
                  <a:srgbClr val="FF0000"/>
                </a:solidFill>
                <a:latin typeface="ui-sans-serif"/>
              </a:rPr>
              <a:t>阳光的影响不可忽略</a:t>
            </a:r>
            <a:r>
              <a:rPr lang="zh-CN" altLang="en-US">
                <a:solidFill>
                  <a:srgbClr val="374151"/>
                </a:solidFill>
                <a:latin typeface="ui-sans-serif"/>
              </a:rPr>
              <a:t>，因此图像中最亮的像素可能比大气光更亮（例如白色汽车或建筑物）。</a:t>
            </a:r>
            <a:endParaRPr lang="en-US" altLang="zh-CN">
              <a:solidFill>
                <a:srgbClr val="374151"/>
              </a:solidFill>
              <a:latin typeface="ui-sans-serif"/>
            </a:endParaRPr>
          </a:p>
          <a:p>
            <a:endParaRPr lang="en-US" altLang="zh-CN">
              <a:solidFill>
                <a:srgbClr val="374151"/>
              </a:solidFill>
              <a:latin typeface="ui-sans-serif"/>
            </a:endParaRPr>
          </a:p>
          <a:p>
            <a:r>
              <a:rPr lang="zh-CN" altLang="en-US" sz="2000" b="1">
                <a:solidFill>
                  <a:srgbClr val="374151"/>
                </a:solidFill>
                <a:latin typeface="ui-sans-serif"/>
              </a:rPr>
              <a:t>改进方法 </a:t>
            </a:r>
            <a:r>
              <a:rPr lang="zh-CN" altLang="en-US" sz="2000">
                <a:solidFill>
                  <a:srgbClr val="374151"/>
                </a:solidFill>
                <a:latin typeface="ui-sans-serif"/>
              </a:rPr>
              <a:t>：</a:t>
            </a:r>
            <a:endParaRPr lang="en-US" altLang="zh-CN" sz="2000">
              <a:solidFill>
                <a:srgbClr val="374151"/>
              </a:solidFill>
              <a:latin typeface="ui-sans-serif"/>
            </a:endParaRPr>
          </a:p>
          <a:p>
            <a:r>
              <a:rPr lang="zh-CN" altLang="en-US">
                <a:solidFill>
                  <a:srgbClr val="374151"/>
                </a:solidFill>
                <a:latin typeface="ui-sans-serif"/>
              </a:rPr>
              <a:t>利用暗通道先验：暗通道可以近似反映雾的浓度。通过暗通道，</a:t>
            </a:r>
            <a:r>
              <a:rPr lang="zh-CN" altLang="en-US" b="1">
                <a:solidFill>
                  <a:srgbClr val="374151"/>
                </a:solidFill>
                <a:latin typeface="ui-sans-serif"/>
              </a:rPr>
              <a:t>选择暗通道中最亮的前 </a:t>
            </a:r>
            <a:r>
              <a:rPr lang="en-US" altLang="zh-CN" b="1">
                <a:solidFill>
                  <a:srgbClr val="374151"/>
                </a:solidFill>
                <a:latin typeface="ui-sans-serif"/>
              </a:rPr>
              <a:t>0.1% </a:t>
            </a:r>
            <a:r>
              <a:rPr lang="zh-CN" altLang="en-US" b="1">
                <a:solidFill>
                  <a:srgbClr val="374151"/>
                </a:solidFill>
                <a:latin typeface="ui-sans-serif"/>
              </a:rPr>
              <a:t>像素</a:t>
            </a:r>
            <a:r>
              <a:rPr lang="zh-CN" altLang="en-US">
                <a:solidFill>
                  <a:srgbClr val="374151"/>
                </a:solidFill>
                <a:latin typeface="ui-sans-serif"/>
              </a:rPr>
              <a:t>，这些像素通常对应“最雾浓”区域。在这些像素中，进一步选择对应原图中亮度最高的像素作为大气光 </a:t>
            </a:r>
            <a:r>
              <a:rPr lang="en-US" altLang="zh-CN" i="1">
                <a:solidFill>
                  <a:srgbClr val="374151"/>
                </a:solidFill>
                <a:latin typeface="KaTeX_Math"/>
              </a:rPr>
              <a:t>A</a:t>
            </a:r>
            <a:r>
              <a:rPr lang="zh-CN" altLang="en-US">
                <a:solidFill>
                  <a:srgbClr val="374151"/>
                </a:solidFill>
                <a:latin typeface="ui-sans-serif"/>
              </a:rPr>
              <a:t>。</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2">
            <a:extLst>
              <a:ext uri="{FF2B5EF4-FFF2-40B4-BE49-F238E27FC236}">
                <a16:creationId xmlns:a16="http://schemas.microsoft.com/office/drawing/2014/main" id="{2423F5E8-6FD3-06BC-B599-9A9E7B95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3" y="631825"/>
            <a:ext cx="9050337" cy="567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26">
            <a:extLst>
              <a:ext uri="{FF2B5EF4-FFF2-40B4-BE49-F238E27FC236}">
                <a16:creationId xmlns:a16="http://schemas.microsoft.com/office/drawing/2014/main" id="{A07C68BC-255A-839E-7848-DBADF1AD9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638" y="4799013"/>
            <a:ext cx="351472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图片 20">
            <a:extLst>
              <a:ext uri="{FF2B5EF4-FFF2-40B4-BE49-F238E27FC236}">
                <a16:creationId xmlns:a16="http://schemas.microsoft.com/office/drawing/2014/main" id="{B6A89396-A501-4357-2140-219A3D6E6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738" y="2490788"/>
            <a:ext cx="3802062"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标题 2">
            <a:extLst>
              <a:ext uri="{FF2B5EF4-FFF2-40B4-BE49-F238E27FC236}">
                <a16:creationId xmlns:a16="http://schemas.microsoft.com/office/drawing/2014/main" id="{E3B90858-8127-A31E-A0CE-8BFE41DFE683}"/>
              </a:ext>
            </a:extLst>
          </p:cNvPr>
          <p:cNvSpPr>
            <a:spLocks noGrp="1" noChangeArrowheads="1"/>
          </p:cNvSpPr>
          <p:nvPr>
            <p:ph type="title"/>
          </p:nvPr>
        </p:nvSpPr>
        <p:spPr/>
        <p:txBody>
          <a:bodyPr/>
          <a:lstStyle/>
          <a:p>
            <a:pPr eaLnBrk="1" hangingPunct="1"/>
            <a:r>
              <a:rPr lang="en-US" altLang="zh-CN" sz="4000"/>
              <a:t>Algorithm Steps</a:t>
            </a:r>
            <a:endParaRPr lang="zh-CN" altLang="en-US" sz="4000"/>
          </a:p>
        </p:txBody>
      </p:sp>
      <p:sp>
        <p:nvSpPr>
          <p:cNvPr id="84997" name="文本框 5">
            <a:extLst>
              <a:ext uri="{FF2B5EF4-FFF2-40B4-BE49-F238E27FC236}">
                <a16:creationId xmlns:a16="http://schemas.microsoft.com/office/drawing/2014/main" id="{B45C83FE-2037-991E-91D9-B487D99931EA}"/>
              </a:ext>
            </a:extLst>
          </p:cNvPr>
          <p:cNvSpPr txBox="1">
            <a:spLocks noChangeArrowheads="1"/>
          </p:cNvSpPr>
          <p:nvPr/>
        </p:nvSpPr>
        <p:spPr bwMode="auto">
          <a:xfrm>
            <a:off x="457200" y="1350963"/>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800" i="1"/>
              <a:t>(2) Estimating the Transmission</a:t>
            </a:r>
          </a:p>
        </p:txBody>
      </p:sp>
      <p:sp>
        <p:nvSpPr>
          <p:cNvPr id="84998" name="文本框 13">
            <a:extLst>
              <a:ext uri="{FF2B5EF4-FFF2-40B4-BE49-F238E27FC236}">
                <a16:creationId xmlns:a16="http://schemas.microsoft.com/office/drawing/2014/main" id="{797A1872-DAE8-22C0-A360-9CB224A01891}"/>
              </a:ext>
            </a:extLst>
          </p:cNvPr>
          <p:cNvSpPr txBox="1">
            <a:spLocks noChangeArrowheads="1"/>
          </p:cNvSpPr>
          <p:nvPr/>
        </p:nvSpPr>
        <p:spPr bwMode="auto">
          <a:xfrm>
            <a:off x="457200" y="1884363"/>
            <a:ext cx="81788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zh-CN" altLang="en-US">
                <a:solidFill>
                  <a:srgbClr val="374151"/>
                </a:solidFill>
                <a:latin typeface="ui-sans-serif"/>
              </a:rPr>
              <a:t>目前给定图像</a:t>
            </a:r>
            <a:r>
              <a:rPr lang="en-US" altLang="zh-CN">
                <a:solidFill>
                  <a:srgbClr val="374151"/>
                </a:solidFill>
                <a:latin typeface="ui-sans-serif"/>
              </a:rPr>
              <a:t>I</a:t>
            </a:r>
            <a:r>
              <a:rPr lang="zh-CN" altLang="en-US">
                <a:solidFill>
                  <a:srgbClr val="374151"/>
                </a:solidFill>
                <a:latin typeface="ui-sans-serif"/>
              </a:rPr>
              <a:t>，就可以根据其暗通道直接估计 </a:t>
            </a:r>
            <a:r>
              <a:rPr lang="en-US" altLang="zh-CN">
                <a:solidFill>
                  <a:srgbClr val="374151"/>
                </a:solidFill>
                <a:latin typeface="ui-sans-serif"/>
              </a:rPr>
              <a:t>A</a:t>
            </a:r>
            <a:r>
              <a:rPr lang="zh-CN" altLang="en-US">
                <a:solidFill>
                  <a:srgbClr val="374151"/>
                </a:solidFill>
                <a:latin typeface="ui-sans-serif"/>
              </a:rPr>
              <a:t>，还需要估计一个</a:t>
            </a:r>
            <a:r>
              <a:rPr lang="en-US" altLang="zh-CN">
                <a:solidFill>
                  <a:srgbClr val="374151"/>
                </a:solidFill>
                <a:latin typeface="ui-sans-serif"/>
              </a:rPr>
              <a:t>t</a:t>
            </a:r>
            <a:r>
              <a:rPr lang="zh-CN" altLang="en-US">
                <a:solidFill>
                  <a:srgbClr val="374151"/>
                </a:solidFill>
                <a:latin typeface="ui-sans-serif"/>
              </a:rPr>
              <a:t>。</a:t>
            </a:r>
            <a:endParaRPr lang="en-US" altLang="zh-CN">
              <a:solidFill>
                <a:srgbClr val="374151"/>
              </a:solidFill>
              <a:latin typeface="ui-sans-serif"/>
            </a:endParaRPr>
          </a:p>
          <a:p>
            <a:r>
              <a:rPr lang="zh-CN" altLang="en-US">
                <a:solidFill>
                  <a:srgbClr val="404040"/>
                </a:solidFill>
                <a:latin typeface="Inter"/>
              </a:rPr>
              <a:t>将图像亮度“标准化”，消除大气光 </a:t>
            </a:r>
            <a:r>
              <a:rPr lang="en-US" altLang="zh-CN">
                <a:solidFill>
                  <a:srgbClr val="404040"/>
                </a:solidFill>
                <a:latin typeface="KaTeX_Main"/>
              </a:rPr>
              <a:t>A</a:t>
            </a:r>
            <a:r>
              <a:rPr lang="zh-CN" altLang="en-US">
                <a:solidFill>
                  <a:srgbClr val="404040"/>
                </a:solidFill>
                <a:latin typeface="Inter"/>
              </a:rPr>
              <a:t> 的影响，便于后续分析。</a:t>
            </a:r>
            <a:endParaRPr lang="en-US" altLang="zh-CN">
              <a:solidFill>
                <a:srgbClr val="404040"/>
              </a:solidFill>
              <a:latin typeface="Inter"/>
            </a:endParaRPr>
          </a:p>
          <a:p>
            <a:endParaRPr lang="en-US" altLang="zh-CN">
              <a:solidFill>
                <a:srgbClr val="404040"/>
              </a:solidFill>
              <a:latin typeface="Inter"/>
            </a:endParaRPr>
          </a:p>
          <a:p>
            <a:endParaRPr lang="en-US" altLang="zh-CN">
              <a:solidFill>
                <a:srgbClr val="404040"/>
              </a:solidFill>
              <a:latin typeface="Inter"/>
            </a:endParaRPr>
          </a:p>
          <a:p>
            <a:endParaRPr lang="en-US" altLang="zh-CN">
              <a:solidFill>
                <a:srgbClr val="404040"/>
              </a:solidFill>
              <a:latin typeface="Inter"/>
            </a:endParaRPr>
          </a:p>
          <a:p>
            <a:r>
              <a:rPr lang="zh-CN" altLang="en-US">
                <a:solidFill>
                  <a:srgbClr val="404040"/>
                </a:solidFill>
                <a:latin typeface="Inter"/>
              </a:rPr>
              <a:t>根据暗通道先验，无雾图像 </a:t>
            </a:r>
            <a:r>
              <a:rPr lang="en-US" altLang="zh-CN">
                <a:solidFill>
                  <a:srgbClr val="404040"/>
                </a:solidFill>
                <a:latin typeface="KaTeX_Main"/>
              </a:rPr>
              <a:t>        </a:t>
            </a:r>
            <a:r>
              <a:rPr lang="zh-CN" altLang="en-US">
                <a:solidFill>
                  <a:srgbClr val="404040"/>
                </a:solidFill>
                <a:latin typeface="Inter"/>
              </a:rPr>
              <a:t>的暗通道趋近于</a:t>
            </a:r>
            <a:r>
              <a:rPr lang="en-US" altLang="zh-CN">
                <a:solidFill>
                  <a:srgbClr val="404040"/>
                </a:solidFill>
                <a:latin typeface="Inter"/>
              </a:rPr>
              <a:t>0</a:t>
            </a:r>
            <a:r>
              <a:rPr lang="zh-CN" altLang="en-US">
                <a:solidFill>
                  <a:srgbClr val="404040"/>
                </a:solidFill>
                <a:latin typeface="Inter"/>
              </a:rPr>
              <a:t>。于是：</a:t>
            </a:r>
            <a:endParaRPr lang="en-US" altLang="zh-CN">
              <a:solidFill>
                <a:srgbClr val="404040"/>
              </a:solidFill>
              <a:latin typeface="Inter"/>
            </a:endParaRPr>
          </a:p>
          <a:p>
            <a:r>
              <a:rPr lang="zh-CN" altLang="en-US">
                <a:solidFill>
                  <a:srgbClr val="404040"/>
                </a:solidFill>
                <a:latin typeface="Inter"/>
              </a:rPr>
              <a:t>公式两边取暗通道操作（即局部区域内，三个颜色通道的最小值）：</a:t>
            </a:r>
            <a:endParaRPr lang="en-US" altLang="zh-CN">
              <a:solidFill>
                <a:srgbClr val="404040"/>
              </a:solidFill>
              <a:latin typeface="Inter"/>
            </a:endParaRPr>
          </a:p>
          <a:p>
            <a:br>
              <a:rPr lang="en-US" altLang="zh-CN">
                <a:solidFill>
                  <a:srgbClr val="374151"/>
                </a:solidFill>
                <a:latin typeface="ui-sans-serif"/>
              </a:rPr>
            </a:br>
            <a:endParaRPr lang="en-US" altLang="zh-CN">
              <a:solidFill>
                <a:srgbClr val="374151"/>
              </a:solidFill>
              <a:latin typeface="ui-sans-serif"/>
            </a:endParaRPr>
          </a:p>
          <a:p>
            <a:endParaRPr lang="en-US" altLang="zh-CN">
              <a:solidFill>
                <a:srgbClr val="374151"/>
              </a:solidFill>
              <a:latin typeface="ui-sans-serif"/>
            </a:endParaRPr>
          </a:p>
          <a:p>
            <a:endParaRPr lang="en-US" altLang="zh-CN">
              <a:solidFill>
                <a:srgbClr val="374151"/>
              </a:solidFill>
              <a:latin typeface="ui-sans-serif"/>
            </a:endParaRPr>
          </a:p>
          <a:p>
            <a:endParaRPr lang="en-US" altLang="zh-CN">
              <a:solidFill>
                <a:srgbClr val="374151"/>
              </a:solidFill>
              <a:latin typeface="ui-sans-serif"/>
            </a:endParaRPr>
          </a:p>
          <a:p>
            <a:endParaRPr lang="en-US" altLang="zh-CN">
              <a:solidFill>
                <a:srgbClr val="374151"/>
              </a:solidFill>
              <a:latin typeface="ui-sans-serif"/>
            </a:endParaRPr>
          </a:p>
          <a:p>
            <a:endParaRPr lang="en-US" altLang="zh-CN">
              <a:solidFill>
                <a:srgbClr val="374151"/>
              </a:solidFill>
              <a:latin typeface="ui-sans-serif"/>
            </a:endParaRPr>
          </a:p>
          <a:p>
            <a:endParaRPr lang="en-US" altLang="zh-CN">
              <a:solidFill>
                <a:srgbClr val="374151"/>
              </a:solidFill>
              <a:latin typeface="ui-sans-serif"/>
            </a:endParaRPr>
          </a:p>
        </p:txBody>
      </p:sp>
      <p:pic>
        <p:nvPicPr>
          <p:cNvPr id="84999" name="图片 22">
            <a:extLst>
              <a:ext uri="{FF2B5EF4-FFF2-40B4-BE49-F238E27FC236}">
                <a16:creationId xmlns:a16="http://schemas.microsoft.com/office/drawing/2014/main" id="{30C7B96F-AA89-9EDA-3944-CA56DD630A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5488" y="3289300"/>
            <a:ext cx="520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图片 24">
            <a:extLst>
              <a:ext uri="{FF2B5EF4-FFF2-40B4-BE49-F238E27FC236}">
                <a16:creationId xmlns:a16="http://schemas.microsoft.com/office/drawing/2014/main" id="{B91401BA-FD5E-919B-E37B-52E2AF3A6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8900" y="3835400"/>
            <a:ext cx="6291263"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4EAA8672-8FF5-7731-1ACF-1753BA7447CB}"/>
              </a:ext>
            </a:extLst>
          </p:cNvPr>
          <p:cNvSpPr>
            <a:spLocks noGrp="1" noChangeArrowheads="1"/>
          </p:cNvSpPr>
          <p:nvPr>
            <p:ph type="title"/>
          </p:nvPr>
        </p:nvSpPr>
        <p:spPr/>
        <p:txBody>
          <a:bodyPr/>
          <a:lstStyle/>
          <a:p>
            <a:pPr eaLnBrk="1" hangingPunct="1"/>
            <a:r>
              <a:rPr lang="en-US" altLang="zh-CN"/>
              <a:t>Types of image segmentation</a:t>
            </a:r>
            <a:endParaRPr lang="zh-CN" altLang="en-US"/>
          </a:p>
        </p:txBody>
      </p:sp>
      <p:sp>
        <p:nvSpPr>
          <p:cNvPr id="13" name="文本框 12">
            <a:extLst>
              <a:ext uri="{FF2B5EF4-FFF2-40B4-BE49-F238E27FC236}">
                <a16:creationId xmlns:a16="http://schemas.microsoft.com/office/drawing/2014/main" id="{7AD43F45-B268-18EA-59B3-43AFEDE59980}"/>
              </a:ext>
            </a:extLst>
          </p:cNvPr>
          <p:cNvSpPr txBox="1"/>
          <p:nvPr/>
        </p:nvSpPr>
        <p:spPr>
          <a:xfrm>
            <a:off x="457200" y="1482725"/>
            <a:ext cx="3300413" cy="4094163"/>
          </a:xfrm>
          <a:prstGeom prst="rect">
            <a:avLst/>
          </a:prstGeom>
          <a:noFill/>
        </p:spPr>
        <p:txBody>
          <a:bodyPr>
            <a:spAutoFit/>
          </a:bodyPr>
          <a:lstStyle/>
          <a:p>
            <a:pPr>
              <a:defRPr/>
            </a:pPr>
            <a:r>
              <a:rPr lang="en-US" altLang="zh-CN" sz="2000" dirty="0">
                <a:solidFill>
                  <a:srgbClr val="1D1D1D"/>
                </a:solidFill>
                <a:latin typeface="Euclidcirculara webxl"/>
              </a:rPr>
              <a:t>Image segmentation can further be divided into the following categories :</a:t>
            </a:r>
          </a:p>
          <a:p>
            <a:pPr>
              <a:defRPr/>
            </a:pPr>
            <a:endParaRPr lang="en-US" altLang="zh-CN" sz="2000" dirty="0">
              <a:solidFill>
                <a:srgbClr val="1D1D1D"/>
              </a:solidFill>
              <a:latin typeface="Euclidcirculara webxl"/>
            </a:endParaRPr>
          </a:p>
          <a:p>
            <a:pPr marL="342900" indent="-342900">
              <a:buFont typeface="Arial" panose="020B0604020202020204" pitchFamily="34" charset="0"/>
              <a:buChar char="•"/>
              <a:defRPr/>
            </a:pPr>
            <a:r>
              <a:rPr lang="en-US" altLang="zh-CN" sz="2000" dirty="0">
                <a:solidFill>
                  <a:srgbClr val="1D1D1D"/>
                </a:solidFill>
                <a:latin typeface="Euclidcirculara webxl"/>
              </a:rPr>
              <a:t>instance segmentation</a:t>
            </a:r>
          </a:p>
          <a:p>
            <a:pPr marL="342900" indent="-342900">
              <a:buFont typeface="Arial" panose="020B0604020202020204" pitchFamily="34" charset="0"/>
              <a:buChar char="•"/>
              <a:defRPr/>
            </a:pPr>
            <a:r>
              <a:rPr lang="en-US" altLang="zh-CN" sz="2000" dirty="0">
                <a:solidFill>
                  <a:srgbClr val="1D1D1D"/>
                </a:solidFill>
                <a:latin typeface="Euclidcirculara webxl"/>
              </a:rPr>
              <a:t>semantic segmentation</a:t>
            </a:r>
          </a:p>
          <a:p>
            <a:pPr marL="342900" indent="-342900">
              <a:buFont typeface="Arial" panose="020B0604020202020204" pitchFamily="34" charset="0"/>
              <a:buChar char="•"/>
              <a:defRPr/>
            </a:pPr>
            <a:r>
              <a:rPr lang="en-US" altLang="zh-CN" sz="2000" dirty="0">
                <a:solidFill>
                  <a:srgbClr val="1D1D1D"/>
                </a:solidFill>
                <a:latin typeface="Euclidcirculara webxl"/>
              </a:rPr>
              <a:t>panoptic segmentation</a:t>
            </a:r>
          </a:p>
          <a:p>
            <a:pPr>
              <a:defRPr/>
            </a:pPr>
            <a:endParaRPr lang="en-US" altLang="zh-CN" sz="2000" dirty="0">
              <a:solidFill>
                <a:srgbClr val="1D1D1D"/>
              </a:solidFill>
              <a:latin typeface="Euclidcirculara webxl"/>
            </a:endParaRPr>
          </a:p>
          <a:p>
            <a:pPr>
              <a:defRPr/>
            </a:pPr>
            <a:r>
              <a:rPr lang="en-US" altLang="zh-CN" sz="2000" dirty="0">
                <a:solidFill>
                  <a:srgbClr val="1D1D1D"/>
                </a:solidFill>
                <a:latin typeface="Euclidcirculara webxl"/>
              </a:rPr>
              <a:t>The difference between semantic vs. instance vs. panoptic segmentation lies in how they process the </a:t>
            </a:r>
            <a:r>
              <a:rPr lang="en-US" altLang="zh-CN" sz="2000" dirty="0">
                <a:solidFill>
                  <a:srgbClr val="3333FF"/>
                </a:solidFill>
                <a:latin typeface="Euclidcirculara webxl"/>
              </a:rPr>
              <a:t>things</a:t>
            </a:r>
            <a:r>
              <a:rPr lang="en-US" altLang="zh-CN" sz="2000" dirty="0">
                <a:solidFill>
                  <a:srgbClr val="1D1D1D"/>
                </a:solidFill>
                <a:latin typeface="Euclidcirculara webxl"/>
              </a:rPr>
              <a:t> and </a:t>
            </a:r>
            <a:r>
              <a:rPr lang="en-US" altLang="zh-CN" sz="2000" dirty="0">
                <a:solidFill>
                  <a:srgbClr val="3333FF"/>
                </a:solidFill>
                <a:latin typeface="Euclidcirculara webxl"/>
              </a:rPr>
              <a:t>stuff</a:t>
            </a:r>
            <a:r>
              <a:rPr lang="en-US" altLang="zh-CN" sz="2000" dirty="0">
                <a:solidFill>
                  <a:srgbClr val="1D1D1D"/>
                </a:solidFill>
                <a:latin typeface="Euclidcirculara webxl"/>
              </a:rPr>
              <a:t> in the image.</a:t>
            </a:r>
          </a:p>
        </p:txBody>
      </p:sp>
      <p:pic>
        <p:nvPicPr>
          <p:cNvPr id="13316" name="Picture 2">
            <a:extLst>
              <a:ext uri="{FF2B5EF4-FFF2-40B4-BE49-F238E27FC236}">
                <a16:creationId xmlns:a16="http://schemas.microsoft.com/office/drawing/2014/main" id="{B0CCE320-7616-BAA8-E6B2-7894EAE93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1417638"/>
            <a:ext cx="509587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2">
            <a:extLst>
              <a:ext uri="{FF2B5EF4-FFF2-40B4-BE49-F238E27FC236}">
                <a16:creationId xmlns:a16="http://schemas.microsoft.com/office/drawing/2014/main" id="{A847FB9B-2C24-C83D-1584-4B433B55DDB5}"/>
              </a:ext>
            </a:extLst>
          </p:cNvPr>
          <p:cNvSpPr>
            <a:spLocks noGrp="1" noChangeArrowheads="1"/>
          </p:cNvSpPr>
          <p:nvPr>
            <p:ph type="title"/>
          </p:nvPr>
        </p:nvSpPr>
        <p:spPr/>
        <p:txBody>
          <a:bodyPr/>
          <a:lstStyle/>
          <a:p>
            <a:pPr eaLnBrk="1" hangingPunct="1"/>
            <a:r>
              <a:rPr lang="en-US" altLang="zh-CN" sz="4000"/>
              <a:t>Algorithm Steps</a:t>
            </a:r>
            <a:endParaRPr lang="zh-CN" altLang="en-US" sz="4000"/>
          </a:p>
        </p:txBody>
      </p:sp>
      <p:sp>
        <p:nvSpPr>
          <p:cNvPr id="87043" name="文本框 5">
            <a:extLst>
              <a:ext uri="{FF2B5EF4-FFF2-40B4-BE49-F238E27FC236}">
                <a16:creationId xmlns:a16="http://schemas.microsoft.com/office/drawing/2014/main" id="{26421AC1-DBEE-3C18-D41C-050CD4863695}"/>
              </a:ext>
            </a:extLst>
          </p:cNvPr>
          <p:cNvSpPr txBox="1">
            <a:spLocks noChangeArrowheads="1"/>
          </p:cNvSpPr>
          <p:nvPr/>
        </p:nvSpPr>
        <p:spPr bwMode="auto">
          <a:xfrm>
            <a:off x="457200" y="1350963"/>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800" i="1"/>
              <a:t>(2) Estimating the Transmission</a:t>
            </a:r>
          </a:p>
        </p:txBody>
      </p:sp>
      <p:pic>
        <p:nvPicPr>
          <p:cNvPr id="87044" name="图片 2">
            <a:extLst>
              <a:ext uri="{FF2B5EF4-FFF2-40B4-BE49-F238E27FC236}">
                <a16:creationId xmlns:a16="http://schemas.microsoft.com/office/drawing/2014/main" id="{7745976F-65DF-2FFD-1669-27EFD005C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813" y="2206625"/>
            <a:ext cx="4016375"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文本框 6">
            <a:extLst>
              <a:ext uri="{FF2B5EF4-FFF2-40B4-BE49-F238E27FC236}">
                <a16:creationId xmlns:a16="http://schemas.microsoft.com/office/drawing/2014/main" id="{6020907C-88D0-3427-F070-114EA7017D2D}"/>
              </a:ext>
            </a:extLst>
          </p:cNvPr>
          <p:cNvSpPr txBox="1">
            <a:spLocks noChangeArrowheads="1"/>
          </p:cNvSpPr>
          <p:nvPr/>
        </p:nvSpPr>
        <p:spPr bwMode="auto">
          <a:xfrm>
            <a:off x="796925" y="1976438"/>
            <a:ext cx="8159750"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zh-CN" altLang="en-US" b="1">
                <a:solidFill>
                  <a:srgbClr val="374151"/>
                </a:solidFill>
                <a:latin typeface="ui-sans-serif"/>
              </a:rPr>
              <a:t>最终透射率公式</a:t>
            </a:r>
            <a:r>
              <a:rPr lang="zh-CN" altLang="en-US">
                <a:solidFill>
                  <a:srgbClr val="374151"/>
                </a:solidFill>
                <a:latin typeface="ui-sans-serif"/>
              </a:rPr>
              <a:t>：</a:t>
            </a:r>
            <a:endParaRPr lang="en-US" altLang="zh-CN">
              <a:solidFill>
                <a:srgbClr val="374151"/>
              </a:solidFill>
              <a:latin typeface="ui-sans-serif"/>
            </a:endParaRPr>
          </a:p>
          <a:p>
            <a:endParaRPr lang="en-US" altLang="zh-CN">
              <a:solidFill>
                <a:srgbClr val="374151"/>
              </a:solidFill>
              <a:latin typeface="ui-sans-serif"/>
            </a:endParaRPr>
          </a:p>
          <a:p>
            <a:endParaRPr lang="en-US" altLang="zh-CN">
              <a:solidFill>
                <a:srgbClr val="374151"/>
              </a:solidFill>
              <a:latin typeface="ui-sans-serif"/>
            </a:endParaRPr>
          </a:p>
          <a:p>
            <a:r>
              <a:rPr lang="zh-CN" altLang="en-US" b="1">
                <a:solidFill>
                  <a:srgbClr val="374151"/>
                </a:solidFill>
                <a:latin typeface="ui-sans-serif"/>
              </a:rPr>
              <a:t>直观理解：</a:t>
            </a:r>
            <a:endParaRPr lang="en-US" altLang="zh-CN" b="1">
              <a:solidFill>
                <a:srgbClr val="374151"/>
              </a:solidFill>
              <a:latin typeface="ui-sans-serif"/>
            </a:endParaRPr>
          </a:p>
          <a:p>
            <a:endParaRPr lang="en-US" altLang="zh-CN">
              <a:solidFill>
                <a:srgbClr val="374151"/>
              </a:solidFill>
              <a:latin typeface="ui-sans-serif"/>
            </a:endParaRPr>
          </a:p>
          <a:p>
            <a:endParaRPr lang="en-US" altLang="zh-CN">
              <a:solidFill>
                <a:srgbClr val="374151"/>
              </a:solidFill>
              <a:latin typeface="ui-sans-serif"/>
            </a:endParaRPr>
          </a:p>
          <a:p>
            <a:endParaRPr lang="en-US" altLang="zh-CN">
              <a:solidFill>
                <a:srgbClr val="374151"/>
              </a:solidFill>
              <a:latin typeface="ui-sans-serif"/>
            </a:endParaRPr>
          </a:p>
          <a:p>
            <a:endParaRPr lang="en-US" altLang="zh-CN">
              <a:solidFill>
                <a:srgbClr val="374151"/>
              </a:solidFill>
              <a:latin typeface="ui-sans-serif"/>
            </a:endParaRPr>
          </a:p>
          <a:p>
            <a:endParaRPr lang="en-US" altLang="zh-CN">
              <a:solidFill>
                <a:srgbClr val="374151"/>
              </a:solidFill>
              <a:latin typeface="ui-sans-serif"/>
            </a:endParaRPr>
          </a:p>
          <a:p>
            <a:r>
              <a:rPr lang="zh-CN" altLang="en-US" b="1">
                <a:solidFill>
                  <a:srgbClr val="374151"/>
                </a:solidFill>
                <a:latin typeface="ui-sans-serif"/>
              </a:rPr>
              <a:t>特殊情况：</a:t>
            </a:r>
            <a:endParaRPr lang="en-US" altLang="zh-CN" b="1">
              <a:solidFill>
                <a:srgbClr val="374151"/>
              </a:solidFill>
              <a:latin typeface="ui-sans-serif"/>
            </a:endParaRPr>
          </a:p>
          <a:p>
            <a:endParaRPr lang="zh-CN" altLang="en-US">
              <a:solidFill>
                <a:srgbClr val="374151"/>
              </a:solidFill>
              <a:latin typeface="ui-sans-serif"/>
            </a:endParaRPr>
          </a:p>
        </p:txBody>
      </p:sp>
      <p:pic>
        <p:nvPicPr>
          <p:cNvPr id="87046" name="图片 8">
            <a:extLst>
              <a:ext uri="{FF2B5EF4-FFF2-40B4-BE49-F238E27FC236}">
                <a16:creationId xmlns:a16="http://schemas.microsoft.com/office/drawing/2014/main" id="{E046243E-DA20-3893-D912-6ADE34318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8" y="3159125"/>
            <a:ext cx="7685087"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图片 10">
            <a:extLst>
              <a:ext uri="{FF2B5EF4-FFF2-40B4-BE49-F238E27FC236}">
                <a16:creationId xmlns:a16="http://schemas.microsoft.com/office/drawing/2014/main" id="{801AE04E-3F4F-A333-56C6-7F894D567E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138" y="4775200"/>
            <a:ext cx="7734300"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2">
            <a:extLst>
              <a:ext uri="{FF2B5EF4-FFF2-40B4-BE49-F238E27FC236}">
                <a16:creationId xmlns:a16="http://schemas.microsoft.com/office/drawing/2014/main" id="{1CB4D3C5-0BDA-BA5C-3F76-81E1CBF1BA84}"/>
              </a:ext>
            </a:extLst>
          </p:cNvPr>
          <p:cNvSpPr>
            <a:spLocks noGrp="1" noChangeArrowheads="1"/>
          </p:cNvSpPr>
          <p:nvPr>
            <p:ph type="title"/>
          </p:nvPr>
        </p:nvSpPr>
        <p:spPr/>
        <p:txBody>
          <a:bodyPr/>
          <a:lstStyle/>
          <a:p>
            <a:pPr eaLnBrk="1" hangingPunct="1"/>
            <a:r>
              <a:rPr lang="en-US" altLang="zh-CN" sz="4000"/>
              <a:t>Algorithm Steps</a:t>
            </a:r>
            <a:endParaRPr lang="zh-CN" altLang="en-US" sz="4000"/>
          </a:p>
        </p:txBody>
      </p:sp>
      <p:sp>
        <p:nvSpPr>
          <p:cNvPr id="89091" name="文本框 5">
            <a:extLst>
              <a:ext uri="{FF2B5EF4-FFF2-40B4-BE49-F238E27FC236}">
                <a16:creationId xmlns:a16="http://schemas.microsoft.com/office/drawing/2014/main" id="{BEDA39B8-8240-0F2C-3382-28D846F9EF0C}"/>
              </a:ext>
            </a:extLst>
          </p:cNvPr>
          <p:cNvSpPr txBox="1">
            <a:spLocks noChangeArrowheads="1"/>
          </p:cNvSpPr>
          <p:nvPr/>
        </p:nvSpPr>
        <p:spPr bwMode="auto">
          <a:xfrm>
            <a:off x="457200" y="1350963"/>
            <a:ext cx="8229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800" i="1"/>
              <a:t>(3) Recovering Haze-Free Image</a:t>
            </a:r>
          </a:p>
          <a:p>
            <a:endParaRPr lang="en-US" altLang="zh-CN" sz="2800" i="1"/>
          </a:p>
        </p:txBody>
      </p:sp>
      <p:pic>
        <p:nvPicPr>
          <p:cNvPr id="89092" name="图片 12">
            <a:extLst>
              <a:ext uri="{FF2B5EF4-FFF2-40B4-BE49-F238E27FC236}">
                <a16:creationId xmlns:a16="http://schemas.microsoft.com/office/drawing/2014/main" id="{7B30CF9E-60AF-1646-A589-FA4DEAF3B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2009775"/>
            <a:ext cx="4787900"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文本框 15">
            <a:extLst>
              <a:ext uri="{FF2B5EF4-FFF2-40B4-BE49-F238E27FC236}">
                <a16:creationId xmlns:a16="http://schemas.microsoft.com/office/drawing/2014/main" id="{B2D391A6-0259-8899-044D-56CDC01F7F27}"/>
              </a:ext>
            </a:extLst>
          </p:cNvPr>
          <p:cNvSpPr txBox="1">
            <a:spLocks noChangeArrowheads="1"/>
          </p:cNvSpPr>
          <p:nvPr/>
        </p:nvSpPr>
        <p:spPr bwMode="auto">
          <a:xfrm>
            <a:off x="457200" y="3689350"/>
            <a:ext cx="8229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zh-CN" altLang="en-US"/>
              <a:t>直接恢复的场景辐射度 J 容易出现噪点（浓雾区域</a:t>
            </a:r>
            <a:r>
              <a:rPr lang="en-US" altLang="zh-CN"/>
              <a:t>t</a:t>
            </a:r>
            <a:r>
              <a:rPr lang="zh-CN" altLang="en-US"/>
              <a:t>≈</a:t>
            </a:r>
            <a:r>
              <a:rPr lang="en-US" altLang="zh-CN"/>
              <a:t>0</a:t>
            </a:r>
            <a:r>
              <a:rPr lang="zh-CN" altLang="en-US"/>
              <a:t>，计算不稳定，容易引入噪声，因此设置了下界</a:t>
            </a:r>
            <a:r>
              <a:rPr lang="en-US" altLang="zh-CN"/>
              <a:t>t0</a:t>
            </a:r>
            <a:r>
              <a:rPr lang="zh-CN" altLang="en-US"/>
              <a:t>）</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2">
            <a:extLst>
              <a:ext uri="{FF2B5EF4-FFF2-40B4-BE49-F238E27FC236}">
                <a16:creationId xmlns:a16="http://schemas.microsoft.com/office/drawing/2014/main" id="{6A37725C-78F9-C02D-8654-CF31A11679D4}"/>
              </a:ext>
            </a:extLst>
          </p:cNvPr>
          <p:cNvSpPr>
            <a:spLocks noGrp="1" noChangeArrowheads="1"/>
          </p:cNvSpPr>
          <p:nvPr>
            <p:ph type="title"/>
          </p:nvPr>
        </p:nvSpPr>
        <p:spPr/>
        <p:txBody>
          <a:bodyPr/>
          <a:lstStyle/>
          <a:p>
            <a:pPr eaLnBrk="1" hangingPunct="1"/>
            <a:r>
              <a:rPr lang="en-US" altLang="zh-CN" sz="4000"/>
              <a:t>Haze removal results.</a:t>
            </a:r>
            <a:endParaRPr lang="zh-CN" altLang="en-US" sz="4000"/>
          </a:p>
        </p:txBody>
      </p:sp>
      <p:pic>
        <p:nvPicPr>
          <p:cNvPr id="91139" name="图片 2">
            <a:extLst>
              <a:ext uri="{FF2B5EF4-FFF2-40B4-BE49-F238E27FC236}">
                <a16:creationId xmlns:a16="http://schemas.microsoft.com/office/drawing/2014/main" id="{97AF7E29-2E0D-D229-22AB-42B06BC6B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945"/>
          <a:stretch>
            <a:fillRect/>
          </a:stretch>
        </p:blipFill>
        <p:spPr bwMode="auto">
          <a:xfrm>
            <a:off x="96838" y="1417638"/>
            <a:ext cx="8950325" cy="375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图片 6">
            <a:extLst>
              <a:ext uri="{FF2B5EF4-FFF2-40B4-BE49-F238E27FC236}">
                <a16:creationId xmlns:a16="http://schemas.microsoft.com/office/drawing/2014/main" id="{83AD7731-7E76-593F-3FDE-E05CD27A83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5440363"/>
            <a:ext cx="86121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2">
            <a:extLst>
              <a:ext uri="{FF2B5EF4-FFF2-40B4-BE49-F238E27FC236}">
                <a16:creationId xmlns:a16="http://schemas.microsoft.com/office/drawing/2014/main" id="{0D7C2ED4-0A25-CBE7-FFA9-2D68934F62C0}"/>
              </a:ext>
            </a:extLst>
          </p:cNvPr>
          <p:cNvSpPr>
            <a:spLocks noGrp="1" noChangeArrowheads="1"/>
          </p:cNvSpPr>
          <p:nvPr>
            <p:ph type="title"/>
          </p:nvPr>
        </p:nvSpPr>
        <p:spPr/>
        <p:txBody>
          <a:bodyPr/>
          <a:lstStyle/>
          <a:p>
            <a:pPr eaLnBrk="1" hangingPunct="1"/>
            <a:r>
              <a:rPr lang="en-US" altLang="zh-CN"/>
              <a:t>Questions?</a:t>
            </a:r>
            <a:endParaRPr lang="zh-CN" alt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1C3D1D93-403E-191E-7C46-C6389156667D}"/>
              </a:ext>
            </a:extLst>
          </p:cNvPr>
          <p:cNvSpPr>
            <a:spLocks noGrp="1" noChangeArrowheads="1"/>
          </p:cNvSpPr>
          <p:nvPr>
            <p:ph type="title"/>
          </p:nvPr>
        </p:nvSpPr>
        <p:spPr/>
        <p:txBody>
          <a:bodyPr/>
          <a:lstStyle/>
          <a:p>
            <a:pPr eaLnBrk="1" hangingPunct="1"/>
            <a:r>
              <a:rPr lang="en-US" altLang="zh-CN"/>
              <a:t>Image segmentation techniques</a:t>
            </a:r>
            <a:endParaRPr lang="zh-CN" altLang="en-US"/>
          </a:p>
        </p:txBody>
      </p:sp>
      <p:sp>
        <p:nvSpPr>
          <p:cNvPr id="15363" name="文本框 12">
            <a:extLst>
              <a:ext uri="{FF2B5EF4-FFF2-40B4-BE49-F238E27FC236}">
                <a16:creationId xmlns:a16="http://schemas.microsoft.com/office/drawing/2014/main" id="{6303E34B-6BA6-C0CE-041B-2846A40C5618}"/>
              </a:ext>
            </a:extLst>
          </p:cNvPr>
          <p:cNvSpPr txBox="1">
            <a:spLocks noChangeArrowheads="1"/>
          </p:cNvSpPr>
          <p:nvPr/>
        </p:nvSpPr>
        <p:spPr bwMode="auto">
          <a:xfrm>
            <a:off x="576263" y="1482725"/>
            <a:ext cx="82296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cs typeface="Arial" panose="020B0604020202020204" pitchFamily="34" charset="0"/>
              </a:defRPr>
            </a:lvl1pPr>
            <a:lvl2pPr marL="800100" indent="-34290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buFont typeface="Arial" panose="020B0604020202020204" pitchFamily="34" charset="0"/>
              <a:buChar char="•"/>
            </a:pPr>
            <a:r>
              <a:rPr lang="en-US" altLang="zh-CN" sz="2400" b="1">
                <a:latin typeface="ui-sans-serif"/>
              </a:rPr>
              <a:t>Traditional</a:t>
            </a:r>
          </a:p>
          <a:p>
            <a:pPr lvl="1">
              <a:buFont typeface="Arial" panose="020B0604020202020204" pitchFamily="34" charset="0"/>
              <a:buChar char="•"/>
            </a:pPr>
            <a:r>
              <a:rPr lang="en-US" altLang="zh-CN" sz="2400">
                <a:solidFill>
                  <a:srgbClr val="374151"/>
                </a:solidFill>
                <a:latin typeface="ui-sans-serif"/>
              </a:rPr>
              <a:t>Region base</a:t>
            </a:r>
          </a:p>
          <a:p>
            <a:pPr lvl="1">
              <a:buFont typeface="Arial" panose="020B0604020202020204" pitchFamily="34" charset="0"/>
              <a:buChar char="•"/>
            </a:pPr>
            <a:r>
              <a:rPr lang="en-US" altLang="zh-CN" sz="2400">
                <a:solidFill>
                  <a:srgbClr val="374151"/>
                </a:solidFill>
                <a:latin typeface="ui-sans-serif"/>
              </a:rPr>
              <a:t>Thresholding</a:t>
            </a:r>
          </a:p>
          <a:p>
            <a:pPr lvl="1">
              <a:buFont typeface="Arial" panose="020B0604020202020204" pitchFamily="34" charset="0"/>
              <a:buChar char="•"/>
            </a:pPr>
            <a:r>
              <a:rPr lang="en-US" altLang="zh-CN" sz="2400">
                <a:solidFill>
                  <a:srgbClr val="374151"/>
                </a:solidFill>
                <a:latin typeface="ui-sans-serif"/>
              </a:rPr>
              <a:t>Edge detection</a:t>
            </a:r>
          </a:p>
          <a:p>
            <a:pPr lvl="1">
              <a:buFont typeface="Arial" panose="020B0604020202020204" pitchFamily="34" charset="0"/>
              <a:buChar char="•"/>
            </a:pPr>
            <a:r>
              <a:rPr lang="en-US" altLang="zh-CN" sz="2400">
                <a:solidFill>
                  <a:srgbClr val="374151"/>
                </a:solidFill>
                <a:latin typeface="ui-sans-serif"/>
              </a:rPr>
              <a:t>Clustering</a:t>
            </a:r>
            <a:endParaRPr lang="en-US" altLang="zh-CN" sz="2400" b="1">
              <a:latin typeface="ui-sans-serif"/>
            </a:endParaRPr>
          </a:p>
          <a:p>
            <a:pPr>
              <a:buFont typeface="Arial" panose="020B0604020202020204" pitchFamily="34" charset="0"/>
              <a:buChar char="•"/>
            </a:pPr>
            <a:r>
              <a:rPr lang="en-US" altLang="zh-CN" sz="2400" b="1">
                <a:latin typeface="ui-sans-serif"/>
              </a:rPr>
              <a:t>Deep Learning</a:t>
            </a:r>
          </a:p>
          <a:p>
            <a:pPr lvl="1">
              <a:buFont typeface="Arial" panose="020B0604020202020204" pitchFamily="34" charset="0"/>
              <a:buChar char="•"/>
            </a:pPr>
            <a:r>
              <a:rPr lang="en-US" altLang="zh-CN" sz="2400">
                <a:solidFill>
                  <a:srgbClr val="374151"/>
                </a:solidFill>
                <a:latin typeface="ui-sans-serif"/>
              </a:rPr>
              <a:t>U net</a:t>
            </a:r>
          </a:p>
          <a:p>
            <a:pPr lvl="1">
              <a:buFont typeface="Arial" panose="020B0604020202020204" pitchFamily="34" charset="0"/>
              <a:buChar char="•"/>
            </a:pPr>
            <a:r>
              <a:rPr lang="en-US" altLang="zh-CN" sz="2400">
                <a:solidFill>
                  <a:srgbClr val="374151"/>
                </a:solidFill>
                <a:latin typeface="ui-sans-serif"/>
              </a:rPr>
              <a:t>Mask R CNN</a:t>
            </a:r>
          </a:p>
          <a:p>
            <a:pPr lvl="1">
              <a:buFont typeface="Arial" panose="020B0604020202020204" pitchFamily="34" charset="0"/>
              <a:buChar char="•"/>
            </a:pPr>
            <a:r>
              <a:rPr lang="en-US" altLang="zh-CN" sz="2400">
                <a:solidFill>
                  <a:srgbClr val="374151"/>
                </a:solidFill>
                <a:latin typeface="ui-sans-serif"/>
              </a:rPr>
              <a:t>DeepLab</a:t>
            </a:r>
          </a:p>
          <a:p>
            <a:pPr lvl="1">
              <a:buFont typeface="Arial" panose="020B0604020202020204" pitchFamily="34" charset="0"/>
              <a:buChar char="•"/>
            </a:pPr>
            <a:r>
              <a:rPr lang="en-US" altLang="zh-CN" sz="2400">
                <a:solidFill>
                  <a:srgbClr val="374151"/>
                </a:solidFill>
                <a:latin typeface="ui-sans-serif"/>
              </a:rPr>
              <a:t>Interactive segmentation</a:t>
            </a:r>
          </a:p>
          <a:p>
            <a:pPr lvl="1">
              <a:buFont typeface="Arial" panose="020B0604020202020204" pitchFamily="34" charset="0"/>
              <a:buChar char="•"/>
            </a:pPr>
            <a:r>
              <a:rPr lang="en-US" altLang="zh-CN" sz="2400">
                <a:solidFill>
                  <a:srgbClr val="374151"/>
                </a:solidFill>
                <a:latin typeface="ui-sans-serif"/>
              </a:rPr>
              <a:t>SAM</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38293414-FD11-398D-3F7A-6482F31DD0CE}"/>
              </a:ext>
            </a:extLst>
          </p:cNvPr>
          <p:cNvSpPr>
            <a:spLocks noGrp="1" noChangeArrowheads="1"/>
          </p:cNvSpPr>
          <p:nvPr>
            <p:ph type="title"/>
          </p:nvPr>
        </p:nvSpPr>
        <p:spPr/>
        <p:txBody>
          <a:bodyPr/>
          <a:lstStyle/>
          <a:p>
            <a:pPr eaLnBrk="1" hangingPunct="1"/>
            <a:r>
              <a:rPr lang="en-US" altLang="zh-CN"/>
              <a:t>Traditional image segmentation</a:t>
            </a:r>
            <a:endParaRPr lang="zh-CN" altLang="en-US"/>
          </a:p>
        </p:txBody>
      </p:sp>
      <p:sp>
        <p:nvSpPr>
          <p:cNvPr id="17411" name="文本框 2">
            <a:extLst>
              <a:ext uri="{FF2B5EF4-FFF2-40B4-BE49-F238E27FC236}">
                <a16:creationId xmlns:a16="http://schemas.microsoft.com/office/drawing/2014/main" id="{5E41F605-D4ED-678D-A4EF-42C55E45B9E4}"/>
              </a:ext>
            </a:extLst>
          </p:cNvPr>
          <p:cNvSpPr txBox="1">
            <a:spLocks noChangeArrowheads="1"/>
          </p:cNvSpPr>
          <p:nvPr/>
        </p:nvSpPr>
        <p:spPr bwMode="auto">
          <a:xfrm>
            <a:off x="782638" y="4806950"/>
            <a:ext cx="7497762"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700"/>
              </a:lnSpc>
            </a:pPr>
            <a:r>
              <a:rPr lang="en-US" altLang="zh-CN" sz="2000">
                <a:solidFill>
                  <a:srgbClr val="242424"/>
                </a:solidFill>
                <a:latin typeface="source-serif-pro"/>
              </a:rPr>
              <a:t>When the object and background have high contrast, this method performs well</a:t>
            </a:r>
          </a:p>
        </p:txBody>
      </p:sp>
      <p:sp>
        <p:nvSpPr>
          <p:cNvPr id="17412" name="文本框 4">
            <a:extLst>
              <a:ext uri="{FF2B5EF4-FFF2-40B4-BE49-F238E27FC236}">
                <a16:creationId xmlns:a16="http://schemas.microsoft.com/office/drawing/2014/main" id="{FAF8F055-C8B1-80F6-20C0-3707E897AB0E}"/>
              </a:ext>
            </a:extLst>
          </p:cNvPr>
          <p:cNvSpPr txBox="1">
            <a:spLocks noChangeArrowheads="1"/>
          </p:cNvSpPr>
          <p:nvPr/>
        </p:nvSpPr>
        <p:spPr bwMode="auto">
          <a:xfrm>
            <a:off x="782638" y="1471613"/>
            <a:ext cx="77041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000" b="1">
                <a:solidFill>
                  <a:srgbClr val="242424"/>
                </a:solidFill>
                <a:latin typeface="source-serif-pro"/>
              </a:rPr>
              <a:t>Threshold-based segmentation </a:t>
            </a:r>
            <a:r>
              <a:rPr lang="en-US" altLang="zh-CN" sz="2000">
                <a:solidFill>
                  <a:srgbClr val="242424"/>
                </a:solidFill>
                <a:latin typeface="source-serif-pro"/>
              </a:rPr>
              <a:t>is one of the simplest and most commonly used techniques. </a:t>
            </a:r>
            <a:endParaRPr lang="zh-CN" altLang="en-US" sz="2000"/>
          </a:p>
        </p:txBody>
      </p:sp>
      <p:pic>
        <p:nvPicPr>
          <p:cNvPr id="17413" name="图片 6">
            <a:extLst>
              <a:ext uri="{FF2B5EF4-FFF2-40B4-BE49-F238E27FC236}">
                <a16:creationId xmlns:a16="http://schemas.microsoft.com/office/drawing/2014/main" id="{CDE973A8-4207-9B79-881F-9DDF91A18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25" y="2497138"/>
            <a:ext cx="2614613"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图片 8">
            <a:extLst>
              <a:ext uri="{FF2B5EF4-FFF2-40B4-BE49-F238E27FC236}">
                <a16:creationId xmlns:a16="http://schemas.microsoft.com/office/drawing/2014/main" id="{8A4C3DF5-0AC9-DBDE-9B2A-55D43A7A9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225" y="2509838"/>
            <a:ext cx="2614613"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图片 10">
            <a:extLst>
              <a:ext uri="{FF2B5EF4-FFF2-40B4-BE49-F238E27FC236}">
                <a16:creationId xmlns:a16="http://schemas.microsoft.com/office/drawing/2014/main" id="{CD4C5DFD-AF26-33CD-9015-61A24E5AE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825" y="2544763"/>
            <a:ext cx="2536825"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C3C90D5C-6DC4-F121-ADE3-34805190447D}"/>
              </a:ext>
            </a:extLst>
          </p:cNvPr>
          <p:cNvSpPr>
            <a:spLocks noGrp="1" noChangeArrowheads="1"/>
          </p:cNvSpPr>
          <p:nvPr>
            <p:ph type="title"/>
          </p:nvPr>
        </p:nvSpPr>
        <p:spPr/>
        <p:txBody>
          <a:bodyPr/>
          <a:lstStyle/>
          <a:p>
            <a:pPr eaLnBrk="1" hangingPunct="1"/>
            <a:r>
              <a:rPr lang="en-US" altLang="zh-CN"/>
              <a:t>Traditional image segmentation</a:t>
            </a:r>
            <a:endParaRPr lang="zh-CN" altLang="en-US"/>
          </a:p>
        </p:txBody>
      </p:sp>
      <p:sp>
        <p:nvSpPr>
          <p:cNvPr id="19459" name="文本框 2">
            <a:extLst>
              <a:ext uri="{FF2B5EF4-FFF2-40B4-BE49-F238E27FC236}">
                <a16:creationId xmlns:a16="http://schemas.microsoft.com/office/drawing/2014/main" id="{C463B78A-E4E9-BCC5-FBD1-B059E3ED6D68}"/>
              </a:ext>
            </a:extLst>
          </p:cNvPr>
          <p:cNvSpPr txBox="1">
            <a:spLocks noChangeArrowheads="1"/>
          </p:cNvSpPr>
          <p:nvPr/>
        </p:nvSpPr>
        <p:spPr bwMode="auto">
          <a:xfrm>
            <a:off x="782638" y="5508625"/>
            <a:ext cx="77041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700"/>
              </a:lnSpc>
            </a:pPr>
            <a:r>
              <a:rPr lang="en-US" altLang="zh-CN" sz="2000">
                <a:solidFill>
                  <a:srgbClr val="242424"/>
                </a:solidFill>
                <a:latin typeface="source-serif-pro"/>
              </a:rPr>
              <a:t>Sensitive to noise and requires well-defined edges.</a:t>
            </a:r>
            <a:endParaRPr lang="en-US" altLang="zh-CN" sz="2000">
              <a:solidFill>
                <a:srgbClr val="1D1D1D"/>
              </a:solidFill>
              <a:latin typeface="Euclidcirculara webxl"/>
            </a:endParaRPr>
          </a:p>
        </p:txBody>
      </p:sp>
      <p:sp>
        <p:nvSpPr>
          <p:cNvPr id="19460" name="文本框 4">
            <a:extLst>
              <a:ext uri="{FF2B5EF4-FFF2-40B4-BE49-F238E27FC236}">
                <a16:creationId xmlns:a16="http://schemas.microsoft.com/office/drawing/2014/main" id="{EAB5C2F6-B7DA-E55A-09E9-C33E949C4324}"/>
              </a:ext>
            </a:extLst>
          </p:cNvPr>
          <p:cNvSpPr txBox="1">
            <a:spLocks noChangeArrowheads="1"/>
          </p:cNvSpPr>
          <p:nvPr/>
        </p:nvSpPr>
        <p:spPr bwMode="auto">
          <a:xfrm>
            <a:off x="782638" y="1471613"/>
            <a:ext cx="77041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000" b="1">
                <a:solidFill>
                  <a:srgbClr val="242424"/>
                </a:solidFill>
                <a:latin typeface="source-serif-pro"/>
              </a:rPr>
              <a:t>Edge-based segmentation </a:t>
            </a:r>
            <a:r>
              <a:rPr lang="en-US" altLang="zh-CN" sz="2000">
                <a:solidFill>
                  <a:srgbClr val="242424"/>
                </a:solidFill>
                <a:latin typeface="source-serif-pro"/>
              </a:rPr>
              <a:t>techniques focus on detecting and utilizing the edges in an image to define object boundaries.</a:t>
            </a:r>
            <a:endParaRPr lang="zh-CN" altLang="en-US" sz="2000"/>
          </a:p>
          <a:p>
            <a:r>
              <a:rPr lang="en-US" altLang="zh-CN" sz="2000">
                <a:solidFill>
                  <a:srgbClr val="242424"/>
                </a:solidFill>
                <a:latin typeface="source-serif-pro"/>
              </a:rPr>
              <a:t>Edges represent </a:t>
            </a:r>
            <a:r>
              <a:rPr lang="en-US" altLang="zh-CN" sz="2000">
                <a:solidFill>
                  <a:srgbClr val="3333FF"/>
                </a:solidFill>
                <a:latin typeface="source-serif-pro"/>
              </a:rPr>
              <a:t>significant changes </a:t>
            </a:r>
            <a:r>
              <a:rPr lang="en-US" altLang="zh-CN" sz="2000">
                <a:solidFill>
                  <a:srgbClr val="242424"/>
                </a:solidFill>
                <a:latin typeface="source-serif-pro"/>
              </a:rPr>
              <a:t>in pixel intensities and can be detected using edge detection algorithms such as Sobel, Canny, and Laplacian of Gaussian.</a:t>
            </a:r>
          </a:p>
          <a:p>
            <a:endParaRPr lang="zh-CN" altLang="en-US" sz="2000"/>
          </a:p>
        </p:txBody>
      </p:sp>
      <p:pic>
        <p:nvPicPr>
          <p:cNvPr id="19461" name="Picture 2">
            <a:extLst>
              <a:ext uri="{FF2B5EF4-FFF2-40B4-BE49-F238E27FC236}">
                <a16:creationId xmlns:a16="http://schemas.microsoft.com/office/drawing/2014/main" id="{DBAFA3D9-819E-E197-7F82-FAEA6C62C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463" y="3254375"/>
            <a:ext cx="5170487"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113E16C6-67E9-C7EC-3250-3009B3FA8747}"/>
              </a:ext>
            </a:extLst>
          </p:cNvPr>
          <p:cNvSpPr>
            <a:spLocks noGrp="1" noChangeArrowheads="1"/>
          </p:cNvSpPr>
          <p:nvPr>
            <p:ph type="title"/>
          </p:nvPr>
        </p:nvSpPr>
        <p:spPr/>
        <p:txBody>
          <a:bodyPr/>
          <a:lstStyle/>
          <a:p>
            <a:pPr eaLnBrk="1" hangingPunct="1"/>
            <a:r>
              <a:rPr lang="en-US" altLang="zh-CN"/>
              <a:t>Traditional image segmentation</a:t>
            </a:r>
            <a:endParaRPr lang="zh-CN" altLang="en-US"/>
          </a:p>
        </p:txBody>
      </p:sp>
      <p:sp>
        <p:nvSpPr>
          <p:cNvPr id="21507" name="文本框 4">
            <a:extLst>
              <a:ext uri="{FF2B5EF4-FFF2-40B4-BE49-F238E27FC236}">
                <a16:creationId xmlns:a16="http://schemas.microsoft.com/office/drawing/2014/main" id="{9E23C767-3377-4117-FEE1-48C8D8EEDF9B}"/>
              </a:ext>
            </a:extLst>
          </p:cNvPr>
          <p:cNvSpPr txBox="1">
            <a:spLocks noChangeArrowheads="1"/>
          </p:cNvSpPr>
          <p:nvPr/>
        </p:nvSpPr>
        <p:spPr bwMode="auto">
          <a:xfrm>
            <a:off x="782638" y="1471613"/>
            <a:ext cx="7704137"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000" b="1">
                <a:solidFill>
                  <a:srgbClr val="242424"/>
                </a:solidFill>
                <a:latin typeface="source-serif-pro"/>
              </a:rPr>
              <a:t>Clustering-based segmentation </a:t>
            </a:r>
            <a:r>
              <a:rPr lang="en-US" altLang="zh-CN" sz="2000">
                <a:solidFill>
                  <a:srgbClr val="000000"/>
                </a:solidFill>
                <a:latin typeface="rival-sans"/>
              </a:rPr>
              <a:t>groups pixels depending on their color, texture, or other characteristics. k-means and hierarchical clustering are two popular clustering algorithms.</a:t>
            </a:r>
          </a:p>
          <a:p>
            <a:endParaRPr lang="en-US" altLang="zh-CN" sz="2000">
              <a:solidFill>
                <a:srgbClr val="000000"/>
              </a:solidFill>
              <a:latin typeface="rival-sans"/>
            </a:endParaRPr>
          </a:p>
          <a:p>
            <a:endParaRPr lang="en-US" altLang="zh-CN" sz="2000">
              <a:solidFill>
                <a:srgbClr val="000000"/>
              </a:solidFill>
              <a:latin typeface="rival-sans"/>
            </a:endParaRPr>
          </a:p>
          <a:p>
            <a:endParaRPr lang="en-US" altLang="zh-CN" sz="2000">
              <a:solidFill>
                <a:srgbClr val="000000"/>
              </a:solidFill>
              <a:latin typeface="rival-sans"/>
            </a:endParaRPr>
          </a:p>
          <a:p>
            <a:endParaRPr lang="en-US" altLang="zh-CN" sz="2000">
              <a:solidFill>
                <a:srgbClr val="000000"/>
              </a:solidFill>
              <a:latin typeface="rival-sans"/>
            </a:endParaRPr>
          </a:p>
          <a:p>
            <a:endParaRPr lang="en-US" altLang="zh-CN" sz="2000">
              <a:solidFill>
                <a:srgbClr val="000000"/>
              </a:solidFill>
              <a:latin typeface="rival-sans"/>
            </a:endParaRPr>
          </a:p>
          <a:p>
            <a:endParaRPr lang="en-US" altLang="zh-CN" sz="2000">
              <a:solidFill>
                <a:srgbClr val="000000"/>
              </a:solidFill>
              <a:latin typeface="rival-sans"/>
            </a:endParaRPr>
          </a:p>
          <a:p>
            <a:endParaRPr lang="en-US" altLang="zh-CN" sz="2000">
              <a:solidFill>
                <a:srgbClr val="000000"/>
              </a:solidFill>
              <a:latin typeface="rival-sans"/>
            </a:endParaRPr>
          </a:p>
          <a:p>
            <a:endParaRPr lang="en-US" altLang="zh-CN" sz="2000">
              <a:solidFill>
                <a:srgbClr val="000000"/>
              </a:solidFill>
              <a:latin typeface="rival-sans"/>
            </a:endParaRPr>
          </a:p>
          <a:p>
            <a:endParaRPr lang="en-US" altLang="zh-CN" sz="2000">
              <a:solidFill>
                <a:srgbClr val="000000"/>
              </a:solidFill>
              <a:latin typeface="rival-sans"/>
            </a:endParaRPr>
          </a:p>
          <a:p>
            <a:r>
              <a:rPr lang="en-US" altLang="zh-CN" sz="2000"/>
              <a:t>The quality of the solution depends on the initial set of clusters and the value of K.</a:t>
            </a:r>
            <a:endParaRPr lang="zh-CN" altLang="en-US" sz="2000"/>
          </a:p>
        </p:txBody>
      </p:sp>
      <p:pic>
        <p:nvPicPr>
          <p:cNvPr id="21508" name="Picture 4" descr="Original image">
            <a:extLst>
              <a:ext uri="{FF2B5EF4-FFF2-40B4-BE49-F238E27FC236}">
                <a16:creationId xmlns:a16="http://schemas.microsoft.com/office/drawing/2014/main" id="{33BD7C63-23DE-3F6C-8226-D0118CCDC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425" y="2659063"/>
            <a:ext cx="28575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6" descr="Processed image">
            <a:extLst>
              <a:ext uri="{FF2B5EF4-FFF2-40B4-BE49-F238E27FC236}">
                <a16:creationId xmlns:a16="http://schemas.microsoft.com/office/drawing/2014/main" id="{FA064F30-BC7A-FFD1-AB8A-017FDBF41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875" y="2659063"/>
            <a:ext cx="28575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文本框 3">
            <a:extLst>
              <a:ext uri="{FF2B5EF4-FFF2-40B4-BE49-F238E27FC236}">
                <a16:creationId xmlns:a16="http://schemas.microsoft.com/office/drawing/2014/main" id="{69986AD9-C85A-41B7-44DF-8BBDE064AC93}"/>
              </a:ext>
            </a:extLst>
          </p:cNvPr>
          <p:cNvSpPr txBox="1">
            <a:spLocks noChangeArrowheads="1"/>
          </p:cNvSpPr>
          <p:nvPr/>
        </p:nvSpPr>
        <p:spPr bwMode="auto">
          <a:xfrm>
            <a:off x="1879600" y="4630738"/>
            <a:ext cx="1327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1400">
                <a:solidFill>
                  <a:srgbClr val="202122"/>
                </a:solidFill>
                <a:latin typeface="Arial" panose="020B0604020202020204" pitchFamily="34" charset="0"/>
              </a:rPr>
              <a:t>Source image.</a:t>
            </a:r>
            <a:endParaRPr lang="zh-CN" altLang="en-US" sz="1400"/>
          </a:p>
        </p:txBody>
      </p:sp>
      <p:sp>
        <p:nvSpPr>
          <p:cNvPr id="21511" name="文本框 5">
            <a:extLst>
              <a:ext uri="{FF2B5EF4-FFF2-40B4-BE49-F238E27FC236}">
                <a16:creationId xmlns:a16="http://schemas.microsoft.com/office/drawing/2014/main" id="{975F84DF-1011-5FC3-AF04-950597973716}"/>
              </a:ext>
            </a:extLst>
          </p:cNvPr>
          <p:cNvSpPr txBox="1">
            <a:spLocks noChangeArrowheads="1"/>
          </p:cNvSpPr>
          <p:nvPr/>
        </p:nvSpPr>
        <p:spPr bwMode="auto">
          <a:xfrm>
            <a:off x="5686425" y="4630738"/>
            <a:ext cx="210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1400">
                <a:solidFill>
                  <a:srgbClr val="202122"/>
                </a:solidFill>
                <a:latin typeface="Arial" panose="020B0604020202020204" pitchFamily="34" charset="0"/>
              </a:rPr>
              <a:t>Image after running k-means with k = 16. </a:t>
            </a:r>
            <a:endParaRPr lang="zh-CN" altLang="en-US" sz="140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26C50F91-9189-BAE2-57A9-6FE54B2064EE}"/>
              </a:ext>
            </a:extLst>
          </p:cNvPr>
          <p:cNvSpPr>
            <a:spLocks noGrp="1" noChangeArrowheads="1"/>
          </p:cNvSpPr>
          <p:nvPr>
            <p:ph type="title"/>
          </p:nvPr>
        </p:nvSpPr>
        <p:spPr/>
        <p:txBody>
          <a:bodyPr/>
          <a:lstStyle/>
          <a:p>
            <a:pPr eaLnBrk="1" hangingPunct="1"/>
            <a:r>
              <a:rPr lang="en-US" altLang="zh-CN"/>
              <a:t>Traditional image segmentation</a:t>
            </a:r>
            <a:endParaRPr lang="zh-CN" altLang="en-US"/>
          </a:p>
        </p:txBody>
      </p:sp>
      <p:sp>
        <p:nvSpPr>
          <p:cNvPr id="23555" name="文本框 4">
            <a:extLst>
              <a:ext uri="{FF2B5EF4-FFF2-40B4-BE49-F238E27FC236}">
                <a16:creationId xmlns:a16="http://schemas.microsoft.com/office/drawing/2014/main" id="{4021EDB1-91C3-3713-4D2A-886C2557C1A9}"/>
              </a:ext>
            </a:extLst>
          </p:cNvPr>
          <p:cNvSpPr txBox="1">
            <a:spLocks noChangeArrowheads="1"/>
          </p:cNvSpPr>
          <p:nvPr/>
        </p:nvSpPr>
        <p:spPr bwMode="auto">
          <a:xfrm>
            <a:off x="782638" y="1471613"/>
            <a:ext cx="7704137"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000" b="1">
                <a:solidFill>
                  <a:srgbClr val="242424"/>
                </a:solidFill>
                <a:latin typeface="source-serif-pro"/>
              </a:rPr>
              <a:t>Region-based segmentation </a:t>
            </a:r>
            <a:r>
              <a:rPr lang="en-US" altLang="zh-CN" sz="2000">
                <a:solidFill>
                  <a:srgbClr val="242424"/>
                </a:solidFill>
                <a:latin typeface="source-serif-pro"/>
              </a:rPr>
              <a:t>techniques divide an image into meaningful regions by considering both local and global information. </a:t>
            </a:r>
            <a:r>
              <a:rPr lang="en-US" altLang="zh-CN" sz="2000">
                <a:solidFill>
                  <a:srgbClr val="000000"/>
                </a:solidFill>
                <a:latin typeface="rival-sans"/>
              </a:rPr>
              <a:t>Techniques such as graph-based segmentation is frequently used in this approach.</a:t>
            </a:r>
          </a:p>
          <a:p>
            <a:endParaRPr lang="en-US" altLang="zh-CN" sz="2000">
              <a:solidFill>
                <a:srgbClr val="000000"/>
              </a:solidFill>
              <a:latin typeface="rival-sans"/>
            </a:endParaRPr>
          </a:p>
          <a:p>
            <a:endParaRPr lang="en-US" altLang="zh-CN" sz="2000">
              <a:solidFill>
                <a:srgbClr val="000000"/>
              </a:solidFill>
              <a:latin typeface="rival-sans"/>
            </a:endParaRPr>
          </a:p>
          <a:p>
            <a:r>
              <a:rPr lang="en-US" altLang="zh-CN" sz="2000">
                <a:solidFill>
                  <a:srgbClr val="242424"/>
                </a:solidFill>
                <a:latin typeface="source-serif-pro"/>
              </a:rPr>
              <a:t>Graph Cuts leverages graph theory to minimize an energy function based on pixel similarities and dissimilarities.</a:t>
            </a:r>
            <a:endParaRPr lang="zh-CN" altLang="en-US" sz="2000"/>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cut(A,B) = \sum_{p \in A, q \in B} c_{p,q}&#10;\]&#10;\end{document}&#10;"/>
  <p:tag name="EXTERNALNAME" val="Edittex"/>
  <p:tag name="BLEND" val="False"/>
  <p:tag name="TRANSPARENT" val="False"/>
  <p:tag name="BITMAPFORMAT" val="bmpmono"/>
  <p:tag name="DEBUGINTERACTIVE" val="True"/>
  <p:tag name="ORIGWIDTH" val="85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cut(A,B) = \frac{cut(A,B)}{volume(A)} + \frac{cut(A,B)}{volume(B)} &#10;\]&#10;\end{document}&#10;"/>
  <p:tag name="EXTERNALNAME" val="Edittex"/>
  <p:tag name="BLEND" val="False"/>
  <p:tag name="TRANSPARENT" val="False"/>
  <p:tag name="BITMAPFORMAT" val="bmpmono"/>
  <p:tag name="DEBUGINTERACTIVE" val="True"/>
  <p:tag name="ORIGWIDTH" val="1424.75"/>
</p:tagLst>
</file>

<file path=ppt/theme/theme1.xml><?xml version="1.0" encoding="utf-8"?>
<a:theme xmlns:a="http://schemas.openxmlformats.org/drawingml/2006/main" name="Custom Design">
  <a:themeElements>
    <a:clrScheme name="Custom Design 2">
      <a:dk1>
        <a:srgbClr val="000000"/>
      </a:dk1>
      <a:lt1>
        <a:srgbClr val="FFFFFF"/>
      </a:lt1>
      <a:dk2>
        <a:srgbClr val="000000"/>
      </a:dk2>
      <a:lt2>
        <a:srgbClr val="FFFFFF"/>
      </a:lt2>
      <a:accent1>
        <a:srgbClr val="5D7CD5"/>
      </a:accent1>
      <a:accent2>
        <a:srgbClr val="20B43C"/>
      </a:accent2>
      <a:accent3>
        <a:srgbClr val="FFFFFF"/>
      </a:accent3>
      <a:accent4>
        <a:srgbClr val="000000"/>
      </a:accent4>
      <a:accent5>
        <a:srgbClr val="B6BFE7"/>
      </a:accent5>
      <a:accent6>
        <a:srgbClr val="1CA335"/>
      </a:accent6>
      <a:hlink>
        <a:srgbClr val="62BD19"/>
      </a:hlink>
      <a:folHlink>
        <a:srgbClr val="993399"/>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FFFFFF"/>
        </a:dk2>
        <a:lt2>
          <a:srgbClr val="FFCC33"/>
        </a:lt2>
        <a:accent1>
          <a:srgbClr val="FF6633"/>
        </a:accent1>
        <a:accent2>
          <a:srgbClr val="B9D300"/>
        </a:accent2>
        <a:accent3>
          <a:srgbClr val="FFFFFF"/>
        </a:accent3>
        <a:accent4>
          <a:srgbClr val="000000"/>
        </a:accent4>
        <a:accent5>
          <a:srgbClr val="FFB8AD"/>
        </a:accent5>
        <a:accent6>
          <a:srgbClr val="A7BF00"/>
        </a:accent6>
        <a:hlink>
          <a:srgbClr val="62BD19"/>
        </a:hlink>
        <a:folHlink>
          <a:srgbClr val="993399"/>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FFFFFF"/>
        </a:lt2>
        <a:accent1>
          <a:srgbClr val="5D7CD5"/>
        </a:accent1>
        <a:accent2>
          <a:srgbClr val="20B43C"/>
        </a:accent2>
        <a:accent3>
          <a:srgbClr val="FFFFFF"/>
        </a:accent3>
        <a:accent4>
          <a:srgbClr val="000000"/>
        </a:accent4>
        <a:accent5>
          <a:srgbClr val="B6BFE7"/>
        </a:accent5>
        <a:accent6>
          <a:srgbClr val="1CA335"/>
        </a:accent6>
        <a:hlink>
          <a:srgbClr val="62BD19"/>
        </a:hlink>
        <a:folHlink>
          <a:srgbClr val="993399"/>
        </a:folHlink>
      </a:clrScheme>
      <a:clrMap bg1="lt1" tx1="dk1" bg2="lt2" tx2="dk2" accent1="accent1" accent2="accent2" accent3="accent3" accent4="accent4" accent5="accent5" accent6="accent6" hlink="hlink" folHlink="folHlink"/>
    </a:extraClrScheme>
    <a:extraClrScheme>
      <a:clrScheme name="Custom Design 3">
        <a:dk1>
          <a:srgbClr val="336699"/>
        </a:dk1>
        <a:lt1>
          <a:srgbClr val="FFFFFF"/>
        </a:lt1>
        <a:dk2>
          <a:srgbClr val="000000"/>
        </a:dk2>
        <a:lt2>
          <a:srgbClr val="F8F8F8"/>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jucv">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jucv" id="{9D0516F5-6D6B-480F-BACF-670B1CBE5E00}" vid="{AA7CA5C3-02F4-4C67-8226-CD66CB17F6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28366</TotalTime>
  <Words>2339</Words>
  <Application>Microsoft Macintosh PowerPoint</Application>
  <PresentationFormat>全屏显示(4:3)</PresentationFormat>
  <Paragraphs>315</Paragraphs>
  <Slides>43</Slides>
  <Notes>42</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43</vt:i4>
      </vt:variant>
    </vt:vector>
  </HeadingPairs>
  <TitlesOfParts>
    <vt:vector size="61" baseType="lpstr">
      <vt:lpstr>Calibri</vt:lpstr>
      <vt:lpstr>Arial</vt:lpstr>
      <vt:lpstr>宋体</vt:lpstr>
      <vt:lpstr>Geneva</vt:lpstr>
      <vt:lpstr>Times New Roman</vt:lpstr>
      <vt:lpstr>Times</vt:lpstr>
      <vt:lpstr>Euclidcirculara webxl</vt:lpstr>
      <vt:lpstr>ui-sans-serif</vt:lpstr>
      <vt:lpstr>source-serif-pro</vt:lpstr>
      <vt:lpstr>rival-sans</vt:lpstr>
      <vt:lpstr>Comic Sans MS</vt:lpstr>
      <vt:lpstr>KaTeX_Math</vt:lpstr>
      <vt:lpstr>Inter</vt:lpstr>
      <vt:lpstr>KaTeX_Main</vt:lpstr>
      <vt:lpstr>新細明體</vt:lpstr>
      <vt:lpstr>Microsoft JhengHei</vt:lpstr>
      <vt:lpstr>Custom Design</vt:lpstr>
      <vt:lpstr>tjucv</vt:lpstr>
      <vt:lpstr>Graph-based Image Segmentation</vt:lpstr>
      <vt:lpstr>What is image segmentation?</vt:lpstr>
      <vt:lpstr>What is image segmentation used for?</vt:lpstr>
      <vt:lpstr>Types of image segmentation</vt:lpstr>
      <vt:lpstr>Image segmentation techniques</vt:lpstr>
      <vt:lpstr>Traditional image segmentation</vt:lpstr>
      <vt:lpstr>Traditional image segmentation</vt:lpstr>
      <vt:lpstr>Traditional image segmentation</vt:lpstr>
      <vt:lpstr>Traditional image segmentation</vt:lpstr>
      <vt:lpstr>Deep Learning image segmentation</vt:lpstr>
      <vt:lpstr>A minimization problem</vt:lpstr>
      <vt:lpstr>Related problem: binary segmentation</vt:lpstr>
      <vt:lpstr>Related problem: binary segmentation</vt:lpstr>
      <vt:lpstr>Binary segmentation as energy minimization</vt:lpstr>
      <vt:lpstr>PowerPoint 演示文稿</vt:lpstr>
      <vt:lpstr>PowerPoint 演示文稿</vt:lpstr>
      <vt:lpstr>PowerPoint 演示文稿</vt:lpstr>
      <vt:lpstr>Binary segmentation as energy minimization</vt:lpstr>
      <vt:lpstr>Graph min cut problem</vt:lpstr>
      <vt:lpstr>Segmentation by min cut</vt:lpstr>
      <vt:lpstr>Segmentation by min cut</vt:lpstr>
      <vt:lpstr>PowerPoint 演示文稿</vt:lpstr>
      <vt:lpstr>Is user-input required?</vt:lpstr>
      <vt:lpstr>Automatic graph cut [Shi &amp; Malik]</vt:lpstr>
      <vt:lpstr>Segmentation by Graph Cuts</vt:lpstr>
      <vt:lpstr>Cuts in a graph</vt:lpstr>
      <vt:lpstr>But min cut is not always the best cut...</vt:lpstr>
      <vt:lpstr>Cuts in a graph</vt:lpstr>
      <vt:lpstr>Interpretation as a Dynamical System</vt:lpstr>
      <vt:lpstr>Interpretation as a Dynamical System</vt:lpstr>
      <vt:lpstr>Color Image Segmentation</vt:lpstr>
      <vt:lpstr>Extension to Soft Segmentation</vt:lpstr>
      <vt:lpstr>Questions?</vt:lpstr>
      <vt:lpstr>A case…</vt:lpstr>
      <vt:lpstr>Atmospheric Scattering Model</vt:lpstr>
      <vt:lpstr>Dark Channel Prior</vt:lpstr>
      <vt:lpstr>Algorithm Steps</vt:lpstr>
      <vt:lpstr>PowerPoint 演示文稿</vt:lpstr>
      <vt:lpstr>Algorithm Steps</vt:lpstr>
      <vt:lpstr>Algorithm Steps</vt:lpstr>
      <vt:lpstr>Algorithm Steps</vt:lpstr>
      <vt:lpstr>Haze removal results.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Images and image filtering</dc:title>
  <dc:creator>Noah Snavely</dc:creator>
  <cp:lastModifiedBy>Microsoft Office User</cp:lastModifiedBy>
  <cp:revision>1861</cp:revision>
  <dcterms:created xsi:type="dcterms:W3CDTF">2009-08-25T02:47:59Z</dcterms:created>
  <dcterms:modified xsi:type="dcterms:W3CDTF">2025-03-10T09:09:40Z</dcterms:modified>
</cp:coreProperties>
</file>